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
  </p:notesMasterIdLst>
  <p:sldIdLst>
    <p:sldId id="256" r:id="rId6"/>
    <p:sldId id="257" r:id="rId7"/>
    <p:sldId id="258" r:id="rId8"/>
    <p:sldId id="259" r:id="rId9"/>
    <p:sldId id="260" r:id="rId10"/>
    <p:sldId id="261" r:id="rId11"/>
    <p:sldId id="262" r:id="rId12"/>
    <p:sldId id="263" r:id="rId13"/>
    <p:sldId id="264" r:id="rId14"/>
  </p:sldIdLst>
  <p:sldSz cx="9753600" cy="7315200"/>
  <p:notesSz cx="6858000" cy="9144000"/>
  <p:embeddedFontLst>
    <p:embeddedFont>
      <p:font typeface="League Spartan" charset="1" panose="00000800000000000000"/>
      <p:regular r:id="rId18"/>
    </p:embeddedFont>
    <p:embeddedFont>
      <p:font typeface="Quicksand Bold" charset="1" panose="00000800000000000000"/>
      <p:regular r:id="rId19"/>
    </p:embeddedFont>
    <p:embeddedFont>
      <p:font typeface="Quicksand"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notesMasters/notesMaster1.xml" Type="http://schemas.openxmlformats.org/officeDocument/2006/relationships/notesMaster"/><Relationship Id="rId16" Target="theme/theme2.xml" Type="http://schemas.openxmlformats.org/officeDocument/2006/relationships/theme"/><Relationship Id="rId17" Target="notesSlides/notesSlide1.xml" Type="http://schemas.openxmlformats.org/officeDocument/2006/relationships/note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notesSlides/notesSlide2.xml" Type="http://schemas.openxmlformats.org/officeDocument/2006/relationships/notesSlide"/><Relationship Id="rId21" Target="fonts/font21.fntdata" Type="http://schemas.openxmlformats.org/officeDocument/2006/relationships/font"/><Relationship Id="rId22" Target="notesSlides/notesSlide3.xml" Type="http://schemas.openxmlformats.org/officeDocument/2006/relationships/notesSlide"/><Relationship Id="rId23" Target="notesSlides/notesSlide4.xml" Type="http://schemas.openxmlformats.org/officeDocument/2006/relationships/notesSlide"/><Relationship Id="rId24" Target="notesSlides/notesSlide5.xml" Type="http://schemas.openxmlformats.org/officeDocument/2006/relationships/notesSlide"/><Relationship Id="rId25" Target="notesSlides/notesSlide6.xml" Type="http://schemas.openxmlformats.org/officeDocument/2006/relationships/notesSlide"/><Relationship Id="rId26" Target="notesSlides/notesSlide7.xml" Type="http://schemas.openxmlformats.org/officeDocument/2006/relationships/notesSlide"/><Relationship Id="rId27" Target="notesSlides/notesSlide8.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models such as Scarborough's Reading Rope and the Simple View of Reading will be our focus today as we delve into the Science of Reading. In addition to examining the interplay between decoding and understanding, we will go over the building blocks of literacy and offer ways to help students succeed in the classroom.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Decades of studies on reading instruction are included in The Science of Reading. Scarborough's Reading Rope is a graphic representation of the relationship between word recognition and language understanding. Both decoding and language comprehension are fundamental for competent reading, according to the Simple View of Reading. Reading comprehension is thus a byproduct of decoding.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Vocabulary and sentence structure are components of language comprehension. Words are formed by identifying letters and their sounds, a process known as decoding. All of these abilities, when combined, provide the basis for reading comprehension. Students' ability to comprehend what they read and their overall reading skills are both affected by their level of expertise in these areas.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Distinct from phonics, phonemic awareness is the ability to identify individual phonemes inside words. Reading smoothly is fluency, knowing the meaning of words is vocabulary, and getting the whole picture is comprehension. Based on research in the Science of Reading, these five areas work together to help students become proficient readers.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many parts of literacy are interdependent. Decoding abilities are developed through phonemic awareness and phonics, while reading fluency and vocabulary aid in the development of smooth and meaningful reading. Acquiring a thorough understanding unites all aspects. Failure to master phonics, for example, can have far-reaching consequences for a student's ability to read and write.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Reading proficiency is impacted by difficulties in any area. When people have trouble decoding, it slows down their word recognition and disturbs their fluency, which in turn leads to poor understanding. Missing words hinders comprehension of written material. The interconnectedness of literacy components is demonstrated by these challenges, which also serve to identify intervention areas.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Games and tasks that are fun can help with phonics and phonemic awareness. Vocabulary building exercises using word walls and a variety of reading resources are effective. As a way to improve speech, we should encourage reading out loud. Visual organizers help students learn by giving them a way to organize their thoughts.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Fundamental literacy skills are needed to read well, which in turn requires decoding and understanding. It is important to work on each area to develop good readers. For kids to do well on their reading journey, these areas should be emphasized in the school.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png" Type="http://schemas.openxmlformats.org/officeDocument/2006/relationships/image"/><Relationship Id="rId4" Target="../media/image3.svg" Type="http://schemas.openxmlformats.org/officeDocument/2006/relationships/image"/><Relationship Id="rId5"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 Id="rId4" Target="../media/image7.jpeg" Type="http://schemas.openxmlformats.org/officeDocument/2006/relationships/image"/><Relationship Id="rId5"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9.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png" Type="http://schemas.openxmlformats.org/officeDocument/2006/relationships/image"/><Relationship Id="rId4" Target="../media/image3.sv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0.png" Type="http://schemas.openxmlformats.org/officeDocument/2006/relationships/image"/><Relationship Id="rId4" Target="../media/image11.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1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4.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13718"/>
        </a:solidFill>
      </p:bgPr>
    </p:bg>
    <p:spTree>
      <p:nvGrpSpPr>
        <p:cNvPr id="1" name=""/>
        <p:cNvGrpSpPr/>
        <p:nvPr/>
      </p:nvGrpSpPr>
      <p:grpSpPr>
        <a:xfrm>
          <a:off x="0" y="0"/>
          <a:ext cx="0" cy="0"/>
          <a:chOff x="0" y="0"/>
          <a:chExt cx="0" cy="0"/>
        </a:xfrm>
      </p:grpSpPr>
      <p:grpSp>
        <p:nvGrpSpPr>
          <p:cNvPr name="Group 2" id="2"/>
          <p:cNvGrpSpPr/>
          <p:nvPr/>
        </p:nvGrpSpPr>
        <p:grpSpPr>
          <a:xfrm rot="0">
            <a:off x="1447800" y="-228600"/>
            <a:ext cx="8593225" cy="7774305"/>
            <a:chOff x="0" y="0"/>
            <a:chExt cx="11457633" cy="10365740"/>
          </a:xfrm>
        </p:grpSpPr>
        <p:pic>
          <p:nvPicPr>
            <p:cNvPr name="Picture 3" id="3"/>
            <p:cNvPicPr>
              <a:picLocks noChangeAspect="true"/>
            </p:cNvPicPr>
            <p:nvPr/>
          </p:nvPicPr>
          <p:blipFill>
            <a:blip r:embed="rId3"/>
            <a:srcRect l="19050" t="0" r="19050" b="0"/>
            <a:stretch>
              <a:fillRect/>
            </a:stretch>
          </p:blipFill>
          <p:spPr>
            <a:xfrm flipH="false" flipV="false">
              <a:off x="0" y="0"/>
              <a:ext cx="11457633" cy="10365740"/>
            </a:xfrm>
            <a:prstGeom prst="rect">
              <a:avLst/>
            </a:prstGeom>
          </p:spPr>
        </p:pic>
      </p:grpSp>
      <p:sp>
        <p:nvSpPr>
          <p:cNvPr name="Freeform 4" id="4"/>
          <p:cNvSpPr/>
          <p:nvPr/>
        </p:nvSpPr>
        <p:spPr>
          <a:xfrm flipH="false" flipV="false" rot="1129007">
            <a:off x="-1083168" y="-1863222"/>
            <a:ext cx="6577389" cy="9803222"/>
          </a:xfrm>
          <a:custGeom>
            <a:avLst/>
            <a:gdLst/>
            <a:ahLst/>
            <a:cxnLst/>
            <a:rect r="r" b="b" t="t" l="l"/>
            <a:pathLst>
              <a:path h="9803222" w="6577389">
                <a:moveTo>
                  <a:pt x="0" y="0"/>
                </a:moveTo>
                <a:lnTo>
                  <a:pt x="6577389" y="0"/>
                </a:lnTo>
                <a:lnTo>
                  <a:pt x="6577389" y="9803222"/>
                </a:lnTo>
                <a:lnTo>
                  <a:pt x="0" y="9803222"/>
                </a:lnTo>
                <a:lnTo>
                  <a:pt x="0" y="0"/>
                </a:lnTo>
                <a:close/>
              </a:path>
            </a:pathLst>
          </a:custGeom>
          <a:blipFill>
            <a:blip r:embed="rId4">
              <a:extLst>
                <a:ext uri="{96DAC541-7B7A-43D3-8B79-37D633B846F1}">
                  <asvg:svgBlip xmlns:asvg="http://schemas.microsoft.com/office/drawing/2016/SVG/main" r:embed="rId5"/>
                </a:ext>
              </a:extLst>
            </a:blip>
            <a:stretch>
              <a:fillRect l="-24522" t="0" r="-24522" b="0"/>
            </a:stretch>
          </a:blipFill>
        </p:spPr>
      </p:sp>
      <p:sp>
        <p:nvSpPr>
          <p:cNvPr name="TextBox 5" id="5"/>
          <p:cNvSpPr txBox="true"/>
          <p:nvPr/>
        </p:nvSpPr>
        <p:spPr>
          <a:xfrm rot="0">
            <a:off x="271507" y="579120"/>
            <a:ext cx="5655216" cy="1257300"/>
          </a:xfrm>
          <a:prstGeom prst="rect">
            <a:avLst/>
          </a:prstGeom>
        </p:spPr>
        <p:txBody>
          <a:bodyPr anchor="t" rtlCol="false" tIns="0" lIns="0" bIns="0" rIns="0">
            <a:spAutoFit/>
          </a:bodyPr>
          <a:lstStyle/>
          <a:p>
            <a:pPr algn="l">
              <a:lnSpc>
                <a:spcPts val="5100"/>
              </a:lnSpc>
            </a:pPr>
            <a:r>
              <a:rPr lang="en-US" sz="3000" spc="182">
                <a:solidFill>
                  <a:srgbClr val="D96332"/>
                </a:solidFill>
                <a:latin typeface="League Spartan"/>
                <a:ea typeface="League Spartan"/>
                <a:cs typeface="League Spartan"/>
                <a:sym typeface="League Spartan"/>
              </a:rPr>
              <a:t>UNDERSTANDING THE SCIENCE OF READING</a:t>
            </a:r>
          </a:p>
        </p:txBody>
      </p:sp>
      <p:sp>
        <p:nvSpPr>
          <p:cNvPr name="TextBox 6" id="6"/>
          <p:cNvSpPr txBox="true"/>
          <p:nvPr/>
        </p:nvSpPr>
        <p:spPr>
          <a:xfrm rot="0">
            <a:off x="914400" y="2984500"/>
            <a:ext cx="3962400" cy="1298575"/>
          </a:xfrm>
          <a:prstGeom prst="rect">
            <a:avLst/>
          </a:prstGeom>
        </p:spPr>
        <p:txBody>
          <a:bodyPr anchor="t" rtlCol="false" tIns="0" lIns="0" bIns="0" rIns="0">
            <a:spAutoFit/>
          </a:bodyPr>
          <a:lstStyle/>
          <a:p>
            <a:pPr algn="l">
              <a:lnSpc>
                <a:spcPts val="3499"/>
              </a:lnSpc>
            </a:pPr>
            <a:r>
              <a:rPr lang="en-US" sz="2499" spc="374" b="true">
                <a:solidFill>
                  <a:srgbClr val="713718"/>
                </a:solidFill>
                <a:latin typeface="Quicksand Bold"/>
                <a:ea typeface="Quicksand Bold"/>
                <a:cs typeface="Quicksand Bold"/>
                <a:sym typeface="Quicksand Bold"/>
              </a:rPr>
              <a:t>Your Name: </a:t>
            </a:r>
          </a:p>
          <a:p>
            <a:pPr algn="l">
              <a:lnSpc>
                <a:spcPts val="3499"/>
              </a:lnSpc>
            </a:pPr>
          </a:p>
          <a:p>
            <a:pPr algn="l">
              <a:lnSpc>
                <a:spcPts val="3499"/>
              </a:lnSpc>
            </a:pPr>
            <a:r>
              <a:rPr lang="en-US" b="true" sz="2499" spc="374">
                <a:solidFill>
                  <a:srgbClr val="713718"/>
                </a:solidFill>
                <a:latin typeface="Quicksand Bold"/>
                <a:ea typeface="Quicksand Bold"/>
                <a:cs typeface="Quicksand Bold"/>
                <a:sym typeface="Quicksand Bold"/>
              </a:rPr>
              <a:t>Date: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13718"/>
        </a:solidFill>
      </p:bgPr>
    </p:bg>
    <p:spTree>
      <p:nvGrpSpPr>
        <p:cNvPr id="1" name=""/>
        <p:cNvGrpSpPr/>
        <p:nvPr/>
      </p:nvGrpSpPr>
      <p:grpSpPr>
        <a:xfrm>
          <a:off x="0" y="0"/>
          <a:ext cx="0" cy="0"/>
          <a:chOff x="0" y="0"/>
          <a:chExt cx="0" cy="0"/>
        </a:xfrm>
      </p:grpSpPr>
      <p:grpSp>
        <p:nvGrpSpPr>
          <p:cNvPr name="Group 2" id="2"/>
          <p:cNvGrpSpPr/>
          <p:nvPr/>
        </p:nvGrpSpPr>
        <p:grpSpPr>
          <a:xfrm rot="0">
            <a:off x="4439006" y="0"/>
            <a:ext cx="5676838" cy="7772400"/>
            <a:chOff x="0" y="0"/>
            <a:chExt cx="7569117" cy="10363200"/>
          </a:xfrm>
        </p:grpSpPr>
        <p:pic>
          <p:nvPicPr>
            <p:cNvPr name="Picture 3" id="3"/>
            <p:cNvPicPr>
              <a:picLocks noChangeAspect="true"/>
            </p:cNvPicPr>
            <p:nvPr/>
          </p:nvPicPr>
          <p:blipFill>
            <a:blip r:embed="rId3"/>
            <a:srcRect l="13480" t="0" r="13480" b="0"/>
            <a:stretch>
              <a:fillRect/>
            </a:stretch>
          </p:blipFill>
          <p:spPr>
            <a:xfrm flipH="false" flipV="false">
              <a:off x="0" y="0"/>
              <a:ext cx="7569117" cy="10363200"/>
            </a:xfrm>
            <a:prstGeom prst="rect">
              <a:avLst/>
            </a:prstGeom>
          </p:spPr>
        </p:pic>
      </p:grpSp>
      <p:sp>
        <p:nvSpPr>
          <p:cNvPr name="Freeform 4" id="4"/>
          <p:cNvSpPr/>
          <p:nvPr/>
        </p:nvSpPr>
        <p:spPr>
          <a:xfrm flipH="false" flipV="false" rot="-1783369">
            <a:off x="-1651092" y="-1160524"/>
            <a:ext cx="8107231" cy="11422287"/>
          </a:xfrm>
          <a:custGeom>
            <a:avLst/>
            <a:gdLst/>
            <a:ahLst/>
            <a:cxnLst/>
            <a:rect r="r" b="b" t="t" l="l"/>
            <a:pathLst>
              <a:path h="11422287" w="8107231">
                <a:moveTo>
                  <a:pt x="0" y="0"/>
                </a:moveTo>
                <a:lnTo>
                  <a:pt x="8107231" y="0"/>
                </a:lnTo>
                <a:lnTo>
                  <a:pt x="8107231" y="11422286"/>
                </a:lnTo>
                <a:lnTo>
                  <a:pt x="0" y="11422286"/>
                </a:lnTo>
                <a:lnTo>
                  <a:pt x="0" y="0"/>
                </a:lnTo>
                <a:close/>
              </a:path>
            </a:pathLst>
          </a:custGeom>
          <a:blipFill>
            <a:blip r:embed="rId4">
              <a:extLst>
                <a:ext uri="{96DAC541-7B7A-43D3-8B79-37D633B846F1}">
                  <asvg:svgBlip xmlns:asvg="http://schemas.microsoft.com/office/drawing/2016/SVG/main" r:embed="rId5"/>
                </a:ext>
              </a:extLst>
            </a:blip>
            <a:stretch>
              <a:fillRect l="-20445" t="0" r="-20445" b="0"/>
            </a:stretch>
          </a:blipFill>
        </p:spPr>
      </p:sp>
      <p:sp>
        <p:nvSpPr>
          <p:cNvPr name="Freeform 5" id="5"/>
          <p:cNvSpPr/>
          <p:nvPr/>
        </p:nvSpPr>
        <p:spPr>
          <a:xfrm flipH="false" flipV="false" rot="-1783369">
            <a:off x="7946532" y="-4225422"/>
            <a:ext cx="6577389" cy="9803222"/>
          </a:xfrm>
          <a:custGeom>
            <a:avLst/>
            <a:gdLst/>
            <a:ahLst/>
            <a:cxnLst/>
            <a:rect r="r" b="b" t="t" l="l"/>
            <a:pathLst>
              <a:path h="9803222" w="6577389">
                <a:moveTo>
                  <a:pt x="0" y="0"/>
                </a:moveTo>
                <a:lnTo>
                  <a:pt x="6577389" y="0"/>
                </a:lnTo>
                <a:lnTo>
                  <a:pt x="6577389" y="9803222"/>
                </a:lnTo>
                <a:lnTo>
                  <a:pt x="0" y="9803222"/>
                </a:lnTo>
                <a:lnTo>
                  <a:pt x="0" y="0"/>
                </a:lnTo>
                <a:close/>
              </a:path>
            </a:pathLst>
          </a:custGeom>
          <a:blipFill>
            <a:blip r:embed="rId4">
              <a:extLst>
                <a:ext uri="{96DAC541-7B7A-43D3-8B79-37D633B846F1}">
                  <asvg:svgBlip xmlns:asvg="http://schemas.microsoft.com/office/drawing/2016/SVG/main" r:embed="rId5"/>
                </a:ext>
              </a:extLst>
            </a:blip>
            <a:stretch>
              <a:fillRect l="-24522" t="0" r="-24522" b="0"/>
            </a:stretch>
          </a:blipFill>
        </p:spPr>
      </p:sp>
      <p:sp>
        <p:nvSpPr>
          <p:cNvPr name="TextBox 6" id="6"/>
          <p:cNvSpPr txBox="true"/>
          <p:nvPr/>
        </p:nvSpPr>
        <p:spPr>
          <a:xfrm rot="0">
            <a:off x="381000" y="598170"/>
            <a:ext cx="4769265" cy="1823085"/>
          </a:xfrm>
          <a:prstGeom prst="rect">
            <a:avLst/>
          </a:prstGeom>
        </p:spPr>
        <p:txBody>
          <a:bodyPr anchor="t" rtlCol="false" tIns="0" lIns="0" bIns="0" rIns="0">
            <a:spAutoFit/>
          </a:bodyPr>
          <a:lstStyle/>
          <a:p>
            <a:pPr algn="l">
              <a:lnSpc>
                <a:spcPts val="4920"/>
              </a:lnSpc>
            </a:pPr>
            <a:r>
              <a:rPr lang="en-US" sz="3000" spc="279">
                <a:solidFill>
                  <a:srgbClr val="713718"/>
                </a:solidFill>
                <a:latin typeface="League Spartan"/>
                <a:ea typeface="League Spartan"/>
                <a:cs typeface="League Spartan"/>
                <a:sym typeface="League Spartan"/>
              </a:rPr>
              <a:t>OVERVIEW OF THE SCIENCE OF READING</a:t>
            </a:r>
          </a:p>
        </p:txBody>
      </p:sp>
      <p:sp>
        <p:nvSpPr>
          <p:cNvPr name="TextBox 7" id="7"/>
          <p:cNvSpPr txBox="true"/>
          <p:nvPr/>
        </p:nvSpPr>
        <p:spPr>
          <a:xfrm rot="0">
            <a:off x="381000" y="2625935"/>
            <a:ext cx="5356235" cy="4678045"/>
          </a:xfrm>
          <a:prstGeom prst="rect">
            <a:avLst/>
          </a:prstGeom>
        </p:spPr>
        <p:txBody>
          <a:bodyPr anchor="t" rtlCol="false" tIns="0" lIns="0" bIns="0" rIns="0">
            <a:spAutoFit/>
          </a:bodyPr>
          <a:lstStyle/>
          <a:p>
            <a:pPr algn="l" marL="474979" indent="-237490" lvl="1">
              <a:lnSpc>
                <a:spcPts val="3079"/>
              </a:lnSpc>
              <a:buFont typeface="Arial"/>
              <a:buChar char="•"/>
            </a:pPr>
            <a:r>
              <a:rPr lang="en-US" b="true" sz="2199">
                <a:solidFill>
                  <a:srgbClr val="713718"/>
                </a:solidFill>
                <a:latin typeface="Quicksand Bold"/>
                <a:ea typeface="Quicksand Bold"/>
                <a:cs typeface="Quicksand Bold"/>
                <a:sym typeface="Quicksand Bold"/>
              </a:rPr>
              <a:t>Science of Reading:</a:t>
            </a:r>
            <a:r>
              <a:rPr lang="en-US" sz="2199">
                <a:solidFill>
                  <a:srgbClr val="713718"/>
                </a:solidFill>
                <a:latin typeface="Quicksand"/>
                <a:ea typeface="Quicksand"/>
                <a:cs typeface="Quicksand"/>
                <a:sym typeface="Quicksand"/>
              </a:rPr>
              <a:t> Evidence-based research on how reading skills develop.</a:t>
            </a:r>
          </a:p>
          <a:p>
            <a:pPr algn="l" marL="474979" indent="-237490" lvl="1">
              <a:lnSpc>
                <a:spcPts val="3079"/>
              </a:lnSpc>
              <a:buFont typeface="Arial"/>
              <a:buChar char="•"/>
            </a:pPr>
            <a:r>
              <a:rPr lang="en-US" b="true" sz="2199">
                <a:solidFill>
                  <a:srgbClr val="713718"/>
                </a:solidFill>
                <a:latin typeface="Quicksand Bold"/>
                <a:ea typeface="Quicksand Bold"/>
                <a:cs typeface="Quicksand Bold"/>
                <a:sym typeface="Quicksand Bold"/>
              </a:rPr>
              <a:t>Scarborough's Reading Rope:</a:t>
            </a:r>
            <a:r>
              <a:rPr lang="en-US" sz="2199">
                <a:solidFill>
                  <a:srgbClr val="713718"/>
                </a:solidFill>
                <a:latin typeface="Quicksand"/>
                <a:ea typeface="Quicksand"/>
                <a:cs typeface="Quicksand"/>
                <a:sym typeface="Quicksand"/>
              </a:rPr>
              <a:t> Shows how word recognition and language comprehension combine to build skilled reading (Werfel et al., 2023).</a:t>
            </a:r>
          </a:p>
          <a:p>
            <a:pPr algn="l" marL="474979" indent="-237490" lvl="1">
              <a:lnSpc>
                <a:spcPts val="3079"/>
              </a:lnSpc>
              <a:buFont typeface="Arial"/>
              <a:buChar char="•"/>
            </a:pPr>
            <a:r>
              <a:rPr lang="en-US" b="true" sz="2199">
                <a:solidFill>
                  <a:srgbClr val="713718"/>
                </a:solidFill>
                <a:latin typeface="Quicksand Bold"/>
                <a:ea typeface="Quicksand Bold"/>
                <a:cs typeface="Quicksand Bold"/>
                <a:sym typeface="Quicksand Bold"/>
              </a:rPr>
              <a:t>Simple View of Reading: </a:t>
            </a:r>
            <a:r>
              <a:rPr lang="en-US" sz="2199">
                <a:solidFill>
                  <a:srgbClr val="713718"/>
                </a:solidFill>
                <a:latin typeface="Quicksand"/>
                <a:ea typeface="Quicksand"/>
                <a:cs typeface="Quicksand"/>
                <a:sym typeface="Quicksand"/>
              </a:rPr>
              <a:t>Reading comprehension = Decoding × Language Comprehension.</a:t>
            </a:r>
          </a:p>
          <a:p>
            <a:pPr algn="l">
              <a:lnSpc>
                <a:spcPts val="307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CD4D"/>
        </a:solidFill>
      </p:bgPr>
    </p:bg>
    <p:spTree>
      <p:nvGrpSpPr>
        <p:cNvPr id="1" name=""/>
        <p:cNvGrpSpPr/>
        <p:nvPr/>
      </p:nvGrpSpPr>
      <p:grpSpPr>
        <a:xfrm>
          <a:off x="0" y="0"/>
          <a:ext cx="0" cy="0"/>
          <a:chOff x="0" y="0"/>
          <a:chExt cx="0" cy="0"/>
        </a:xfrm>
      </p:grpSpPr>
      <p:sp>
        <p:nvSpPr>
          <p:cNvPr name="Freeform 2" id="2"/>
          <p:cNvSpPr/>
          <p:nvPr/>
        </p:nvSpPr>
        <p:spPr>
          <a:xfrm flipH="false" flipV="false" rot="-1783369">
            <a:off x="-5216534" y="1597173"/>
            <a:ext cx="6577389" cy="9803222"/>
          </a:xfrm>
          <a:custGeom>
            <a:avLst/>
            <a:gdLst/>
            <a:ahLst/>
            <a:cxnLst/>
            <a:rect r="r" b="b" t="t" l="l"/>
            <a:pathLst>
              <a:path h="9803222" w="6577389">
                <a:moveTo>
                  <a:pt x="0" y="0"/>
                </a:moveTo>
                <a:lnTo>
                  <a:pt x="6577388" y="0"/>
                </a:lnTo>
                <a:lnTo>
                  <a:pt x="6577388" y="9803223"/>
                </a:lnTo>
                <a:lnTo>
                  <a:pt x="0" y="9803223"/>
                </a:lnTo>
                <a:lnTo>
                  <a:pt x="0" y="0"/>
                </a:lnTo>
                <a:close/>
              </a:path>
            </a:pathLst>
          </a:custGeom>
          <a:blipFill>
            <a:blip r:embed="rId3">
              <a:extLst>
                <a:ext uri="{96DAC541-7B7A-43D3-8B79-37D633B846F1}">
                  <asvg:svgBlip xmlns:asvg="http://schemas.microsoft.com/office/drawing/2016/SVG/main" r:embed="rId4"/>
                </a:ext>
              </a:extLst>
            </a:blip>
            <a:stretch>
              <a:fillRect l="-24522" t="0" r="-24522" b="0"/>
            </a:stretch>
          </a:blipFill>
        </p:spPr>
      </p:sp>
      <p:sp>
        <p:nvSpPr>
          <p:cNvPr name="Freeform 3" id="3"/>
          <p:cNvSpPr/>
          <p:nvPr/>
        </p:nvSpPr>
        <p:spPr>
          <a:xfrm flipH="false" flipV="false" rot="-1783369">
            <a:off x="2597058" y="-3103624"/>
            <a:ext cx="8107231" cy="11422287"/>
          </a:xfrm>
          <a:custGeom>
            <a:avLst/>
            <a:gdLst/>
            <a:ahLst/>
            <a:cxnLst/>
            <a:rect r="r" b="b" t="t" l="l"/>
            <a:pathLst>
              <a:path h="11422287" w="8107231">
                <a:moveTo>
                  <a:pt x="0" y="0"/>
                </a:moveTo>
                <a:lnTo>
                  <a:pt x="8107231" y="0"/>
                </a:lnTo>
                <a:lnTo>
                  <a:pt x="8107231" y="11422287"/>
                </a:lnTo>
                <a:lnTo>
                  <a:pt x="0" y="11422287"/>
                </a:lnTo>
                <a:lnTo>
                  <a:pt x="0" y="0"/>
                </a:lnTo>
                <a:close/>
              </a:path>
            </a:pathLst>
          </a:custGeom>
          <a:blipFill>
            <a:blip r:embed="rId3">
              <a:extLst>
                <a:ext uri="{96DAC541-7B7A-43D3-8B79-37D633B846F1}">
                  <asvg:svgBlip xmlns:asvg="http://schemas.microsoft.com/office/drawing/2016/SVG/main" r:embed="rId4"/>
                </a:ext>
              </a:extLst>
            </a:blip>
            <a:stretch>
              <a:fillRect l="-20445" t="0" r="-20445" b="0"/>
            </a:stretch>
          </a:blipFill>
        </p:spPr>
      </p:sp>
      <p:sp>
        <p:nvSpPr>
          <p:cNvPr name="Freeform 4" id="4"/>
          <p:cNvSpPr/>
          <p:nvPr/>
        </p:nvSpPr>
        <p:spPr>
          <a:xfrm flipH="false" flipV="false" rot="0">
            <a:off x="-50818" y="0"/>
            <a:ext cx="9804418" cy="3414870"/>
          </a:xfrm>
          <a:custGeom>
            <a:avLst/>
            <a:gdLst/>
            <a:ahLst/>
            <a:cxnLst/>
            <a:rect r="r" b="b" t="t" l="l"/>
            <a:pathLst>
              <a:path h="3414870" w="9804418">
                <a:moveTo>
                  <a:pt x="0" y="0"/>
                </a:moveTo>
                <a:lnTo>
                  <a:pt x="9804418" y="0"/>
                </a:lnTo>
                <a:lnTo>
                  <a:pt x="9804418" y="3414870"/>
                </a:lnTo>
                <a:lnTo>
                  <a:pt x="0" y="3414870"/>
                </a:lnTo>
                <a:lnTo>
                  <a:pt x="0" y="0"/>
                </a:lnTo>
                <a:close/>
              </a:path>
            </a:pathLst>
          </a:custGeom>
          <a:blipFill>
            <a:blip r:embed="rId5"/>
            <a:stretch>
              <a:fillRect l="0" t="-29780" r="0" b="-43081"/>
            </a:stretch>
          </a:blipFill>
        </p:spPr>
      </p:sp>
      <p:sp>
        <p:nvSpPr>
          <p:cNvPr name="TextBox 5" id="5"/>
          <p:cNvSpPr txBox="true"/>
          <p:nvPr/>
        </p:nvSpPr>
        <p:spPr>
          <a:xfrm rot="0">
            <a:off x="699165" y="3547849"/>
            <a:ext cx="9054435" cy="925322"/>
          </a:xfrm>
          <a:prstGeom prst="rect">
            <a:avLst/>
          </a:prstGeom>
        </p:spPr>
        <p:txBody>
          <a:bodyPr anchor="t" rtlCol="false" tIns="0" lIns="0" bIns="0" rIns="0">
            <a:spAutoFit/>
          </a:bodyPr>
          <a:lstStyle/>
          <a:p>
            <a:pPr algn="l">
              <a:lnSpc>
                <a:spcPts val="3724"/>
              </a:lnSpc>
            </a:pPr>
            <a:r>
              <a:rPr lang="en-US" sz="2800" spc="291">
                <a:solidFill>
                  <a:srgbClr val="D96332"/>
                </a:solidFill>
                <a:latin typeface="League Spartan"/>
                <a:ea typeface="League Spartan"/>
                <a:cs typeface="League Spartan"/>
                <a:sym typeface="League Spartan"/>
              </a:rPr>
              <a:t>LANGUAGE COMPREHENSION &amp; DECODING</a:t>
            </a:r>
          </a:p>
        </p:txBody>
      </p:sp>
      <p:sp>
        <p:nvSpPr>
          <p:cNvPr name="TextBox 6" id="6"/>
          <p:cNvSpPr txBox="true"/>
          <p:nvPr/>
        </p:nvSpPr>
        <p:spPr>
          <a:xfrm rot="0">
            <a:off x="349582" y="4549001"/>
            <a:ext cx="9054435" cy="2766199"/>
          </a:xfrm>
          <a:prstGeom prst="rect">
            <a:avLst/>
          </a:prstGeom>
        </p:spPr>
        <p:txBody>
          <a:bodyPr anchor="t" rtlCol="false" tIns="0" lIns="0" bIns="0" rIns="0">
            <a:spAutoFit/>
          </a:bodyPr>
          <a:lstStyle/>
          <a:p>
            <a:pPr algn="l" marL="478220" indent="-239110" lvl="1">
              <a:lnSpc>
                <a:spcPts val="3676"/>
              </a:lnSpc>
              <a:buFont typeface="Arial"/>
              <a:buChar char="•"/>
            </a:pPr>
            <a:r>
              <a:rPr lang="en-US" b="true" sz="2215" spc="146">
                <a:solidFill>
                  <a:srgbClr val="713718"/>
                </a:solidFill>
                <a:latin typeface="Quicksand Bold"/>
                <a:ea typeface="Quicksand Bold"/>
                <a:cs typeface="Quicksand Bold"/>
                <a:sym typeface="Quicksand Bold"/>
              </a:rPr>
              <a:t>Language Comprehension:</a:t>
            </a:r>
            <a:r>
              <a:rPr lang="en-US" sz="2215" spc="146">
                <a:solidFill>
                  <a:srgbClr val="713718"/>
                </a:solidFill>
                <a:latin typeface="Quicksand"/>
                <a:ea typeface="Quicksand"/>
                <a:cs typeface="Quicksand"/>
                <a:sym typeface="Quicksand"/>
              </a:rPr>
              <a:t> Understanding words, sentences, and meaning (Steen &amp; Stine-Morrow, 2016).</a:t>
            </a:r>
          </a:p>
          <a:p>
            <a:pPr algn="l" marL="478220" indent="-239110" lvl="1">
              <a:lnSpc>
                <a:spcPts val="3676"/>
              </a:lnSpc>
              <a:buFont typeface="Arial"/>
              <a:buChar char="•"/>
            </a:pPr>
            <a:r>
              <a:rPr lang="en-US" b="true" sz="2215" spc="146">
                <a:solidFill>
                  <a:srgbClr val="713718"/>
                </a:solidFill>
                <a:latin typeface="Quicksand Bold"/>
                <a:ea typeface="Quicksand Bold"/>
                <a:cs typeface="Quicksand Bold"/>
                <a:sym typeface="Quicksand Bold"/>
              </a:rPr>
              <a:t>Decoding: </a:t>
            </a:r>
            <a:r>
              <a:rPr lang="en-US" sz="2215" spc="146">
                <a:solidFill>
                  <a:srgbClr val="713718"/>
                </a:solidFill>
                <a:latin typeface="Quicksand"/>
                <a:ea typeface="Quicksand"/>
                <a:cs typeface="Quicksand"/>
                <a:sym typeface="Quicksand"/>
              </a:rPr>
              <a:t>Recognizing and sounding out words.</a:t>
            </a:r>
          </a:p>
          <a:p>
            <a:pPr algn="l" marL="478220" indent="-239110" lvl="1">
              <a:lnSpc>
                <a:spcPts val="3676"/>
              </a:lnSpc>
              <a:buFont typeface="Arial"/>
              <a:buChar char="•"/>
            </a:pPr>
            <a:r>
              <a:rPr lang="en-US" b="true" sz="2215" spc="146">
                <a:solidFill>
                  <a:srgbClr val="713718"/>
                </a:solidFill>
                <a:latin typeface="Quicksand Bold"/>
                <a:ea typeface="Quicksand Bold"/>
                <a:cs typeface="Quicksand Bold"/>
                <a:sym typeface="Quicksand Bold"/>
              </a:rPr>
              <a:t>Together: </a:t>
            </a:r>
            <a:r>
              <a:rPr lang="en-US" sz="2215" spc="146">
                <a:solidFill>
                  <a:srgbClr val="713718"/>
                </a:solidFill>
                <a:latin typeface="Quicksand"/>
                <a:ea typeface="Quicksand"/>
                <a:cs typeface="Quicksand"/>
                <a:sym typeface="Quicksand"/>
              </a:rPr>
              <a:t>Both are necessary for strong reading comprehension.</a:t>
            </a:r>
          </a:p>
          <a:p>
            <a:pPr algn="l">
              <a:lnSpc>
                <a:spcPts val="3676"/>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CD4D"/>
        </a:solidFill>
      </p:bgPr>
    </p:bg>
    <p:spTree>
      <p:nvGrpSpPr>
        <p:cNvPr id="1" name=""/>
        <p:cNvGrpSpPr/>
        <p:nvPr/>
      </p:nvGrpSpPr>
      <p:grpSpPr>
        <a:xfrm>
          <a:off x="0" y="0"/>
          <a:ext cx="0" cy="0"/>
          <a:chOff x="0" y="0"/>
          <a:chExt cx="0" cy="0"/>
        </a:xfrm>
      </p:grpSpPr>
      <p:grpSp>
        <p:nvGrpSpPr>
          <p:cNvPr name="Group 2" id="2"/>
          <p:cNvGrpSpPr/>
          <p:nvPr/>
        </p:nvGrpSpPr>
        <p:grpSpPr>
          <a:xfrm rot="0">
            <a:off x="6972300" y="-95250"/>
            <a:ext cx="2895270" cy="7604005"/>
            <a:chOff x="0" y="0"/>
            <a:chExt cx="3860360" cy="10138673"/>
          </a:xfrm>
        </p:grpSpPr>
        <p:pic>
          <p:nvPicPr>
            <p:cNvPr name="Picture 3" id="3"/>
            <p:cNvPicPr>
              <a:picLocks noChangeAspect="true"/>
            </p:cNvPicPr>
            <p:nvPr/>
          </p:nvPicPr>
          <p:blipFill>
            <a:blip r:embed="rId3"/>
            <a:srcRect l="11924" t="0" r="11924" b="0"/>
            <a:stretch>
              <a:fillRect/>
            </a:stretch>
          </p:blipFill>
          <p:spPr>
            <a:xfrm flipH="false" flipV="false">
              <a:off x="0" y="0"/>
              <a:ext cx="3860360" cy="5069337"/>
            </a:xfrm>
            <a:prstGeom prst="rect">
              <a:avLst/>
            </a:prstGeom>
          </p:spPr>
        </p:pic>
        <p:pic>
          <p:nvPicPr>
            <p:cNvPr name="Picture 4" id="4"/>
            <p:cNvPicPr>
              <a:picLocks noChangeAspect="true"/>
            </p:cNvPicPr>
            <p:nvPr/>
          </p:nvPicPr>
          <p:blipFill>
            <a:blip r:embed="rId4"/>
            <a:srcRect l="19444" t="0" r="19444" b="0"/>
            <a:stretch>
              <a:fillRect/>
            </a:stretch>
          </p:blipFill>
          <p:spPr>
            <a:xfrm flipH="false" flipV="false">
              <a:off x="0" y="5069337"/>
              <a:ext cx="3860360" cy="5069337"/>
            </a:xfrm>
            <a:prstGeom prst="rect">
              <a:avLst/>
            </a:prstGeom>
          </p:spPr>
        </p:pic>
      </p:grpSp>
      <p:sp>
        <p:nvSpPr>
          <p:cNvPr name="TextBox 5" id="5"/>
          <p:cNvSpPr txBox="true"/>
          <p:nvPr/>
        </p:nvSpPr>
        <p:spPr>
          <a:xfrm rot="0">
            <a:off x="412477" y="1617345"/>
            <a:ext cx="5633180" cy="5008245"/>
          </a:xfrm>
          <a:prstGeom prst="rect">
            <a:avLst/>
          </a:prstGeom>
        </p:spPr>
        <p:txBody>
          <a:bodyPr anchor="t" rtlCol="false" tIns="0" lIns="0" bIns="0" rIns="0">
            <a:spAutoFit/>
          </a:bodyPr>
          <a:lstStyle/>
          <a:p>
            <a:pPr algn="l">
              <a:lnSpc>
                <a:spcPts val="3629"/>
              </a:lnSpc>
            </a:pPr>
          </a:p>
          <a:p>
            <a:pPr algn="l" marL="474979" indent="-237490" lvl="1">
              <a:lnSpc>
                <a:spcPts val="3629"/>
              </a:lnSpc>
              <a:buFont typeface="Arial"/>
              <a:buChar char="•"/>
            </a:pPr>
            <a:r>
              <a:rPr lang="en-US" b="true" sz="2199">
                <a:solidFill>
                  <a:srgbClr val="713718"/>
                </a:solidFill>
                <a:latin typeface="Quicksand Bold"/>
                <a:ea typeface="Quicksand Bold"/>
                <a:cs typeface="Quicksand Bold"/>
                <a:sym typeface="Quicksand Bold"/>
              </a:rPr>
              <a:t>Phonemic Awareness:</a:t>
            </a:r>
            <a:r>
              <a:rPr lang="en-US" sz="2199">
                <a:solidFill>
                  <a:srgbClr val="713718"/>
                </a:solidFill>
                <a:latin typeface="Quicksand"/>
                <a:ea typeface="Quicksand"/>
                <a:cs typeface="Quicksand"/>
                <a:sym typeface="Quicksand"/>
              </a:rPr>
              <a:t> Recognizing sounds in words.</a:t>
            </a:r>
          </a:p>
          <a:p>
            <a:pPr algn="l" marL="474979" indent="-237490" lvl="1">
              <a:lnSpc>
                <a:spcPts val="3629"/>
              </a:lnSpc>
              <a:buFont typeface="Arial"/>
              <a:buChar char="•"/>
            </a:pPr>
            <a:r>
              <a:rPr lang="en-US" b="true" sz="2199">
                <a:solidFill>
                  <a:srgbClr val="713718"/>
                </a:solidFill>
                <a:latin typeface="Quicksand Bold"/>
                <a:ea typeface="Quicksand Bold"/>
                <a:cs typeface="Quicksand Bold"/>
                <a:sym typeface="Quicksand Bold"/>
              </a:rPr>
              <a:t>Phonics: </a:t>
            </a:r>
            <a:r>
              <a:rPr lang="en-US" sz="2199">
                <a:solidFill>
                  <a:srgbClr val="713718"/>
                </a:solidFill>
                <a:latin typeface="Quicksand"/>
                <a:ea typeface="Quicksand"/>
                <a:cs typeface="Quicksand"/>
                <a:sym typeface="Quicksand"/>
              </a:rPr>
              <a:t>Connecting letters to sounds.</a:t>
            </a:r>
          </a:p>
          <a:p>
            <a:pPr algn="l" marL="474979" indent="-237490" lvl="1">
              <a:lnSpc>
                <a:spcPts val="3629"/>
              </a:lnSpc>
              <a:buFont typeface="Arial"/>
              <a:buChar char="•"/>
            </a:pPr>
            <a:r>
              <a:rPr lang="en-US" b="true" sz="2199">
                <a:solidFill>
                  <a:srgbClr val="713718"/>
                </a:solidFill>
                <a:latin typeface="Quicksand Bold"/>
                <a:ea typeface="Quicksand Bold"/>
                <a:cs typeface="Quicksand Bold"/>
                <a:sym typeface="Quicksand Bold"/>
              </a:rPr>
              <a:t>Fluency</a:t>
            </a:r>
            <a:r>
              <a:rPr lang="en-US" sz="2199">
                <a:solidFill>
                  <a:srgbClr val="713718"/>
                </a:solidFill>
                <a:latin typeface="Quicksand"/>
                <a:ea typeface="Quicksand"/>
                <a:cs typeface="Quicksand"/>
                <a:sym typeface="Quicksand"/>
              </a:rPr>
              <a:t>: Reading smoothly and accurately.</a:t>
            </a:r>
          </a:p>
          <a:p>
            <a:pPr algn="l" marL="474979" indent="-237490" lvl="1">
              <a:lnSpc>
                <a:spcPts val="3629"/>
              </a:lnSpc>
              <a:buFont typeface="Arial"/>
              <a:buChar char="•"/>
            </a:pPr>
            <a:r>
              <a:rPr lang="en-US" b="true" sz="2199">
                <a:solidFill>
                  <a:srgbClr val="713718"/>
                </a:solidFill>
                <a:latin typeface="Quicksand Bold"/>
                <a:ea typeface="Quicksand Bold"/>
                <a:cs typeface="Quicksand Bold"/>
                <a:sym typeface="Quicksand Bold"/>
              </a:rPr>
              <a:t>Vocabulary:</a:t>
            </a:r>
            <a:r>
              <a:rPr lang="en-US" sz="2199">
                <a:solidFill>
                  <a:srgbClr val="713718"/>
                </a:solidFill>
                <a:latin typeface="Quicksand"/>
                <a:ea typeface="Quicksand"/>
                <a:cs typeface="Quicksand"/>
                <a:sym typeface="Quicksand"/>
              </a:rPr>
              <a:t> Understanding word meanings.</a:t>
            </a:r>
          </a:p>
          <a:p>
            <a:pPr algn="l" marL="474979" indent="-237490" lvl="1">
              <a:lnSpc>
                <a:spcPts val="3629"/>
              </a:lnSpc>
              <a:buFont typeface="Arial"/>
              <a:buChar char="•"/>
            </a:pPr>
            <a:r>
              <a:rPr lang="en-US" b="true" sz="2199">
                <a:solidFill>
                  <a:srgbClr val="713718"/>
                </a:solidFill>
                <a:latin typeface="Quicksand Bold"/>
                <a:ea typeface="Quicksand Bold"/>
                <a:cs typeface="Quicksand Bold"/>
                <a:sym typeface="Quicksand Bold"/>
              </a:rPr>
              <a:t>Comprehension: </a:t>
            </a:r>
            <a:r>
              <a:rPr lang="en-US" sz="2199">
                <a:solidFill>
                  <a:srgbClr val="713718"/>
                </a:solidFill>
                <a:latin typeface="Quicksand"/>
                <a:ea typeface="Quicksand"/>
                <a:cs typeface="Quicksand"/>
                <a:sym typeface="Quicksand"/>
              </a:rPr>
              <a:t>Grasping overall meaning of text.</a:t>
            </a:r>
          </a:p>
          <a:p>
            <a:pPr algn="l">
              <a:lnSpc>
                <a:spcPts val="3629"/>
              </a:lnSpc>
            </a:pPr>
          </a:p>
        </p:txBody>
      </p:sp>
      <p:grpSp>
        <p:nvGrpSpPr>
          <p:cNvPr name="Group 6" id="6"/>
          <p:cNvGrpSpPr/>
          <p:nvPr/>
        </p:nvGrpSpPr>
        <p:grpSpPr>
          <a:xfrm rot="0">
            <a:off x="6972300" y="-228600"/>
            <a:ext cx="3257488" cy="7772400"/>
            <a:chOff x="0" y="0"/>
            <a:chExt cx="4343317" cy="10363200"/>
          </a:xfrm>
        </p:grpSpPr>
        <p:pic>
          <p:nvPicPr>
            <p:cNvPr name="Picture 7" id="7"/>
            <p:cNvPicPr>
              <a:picLocks noChangeAspect="true"/>
            </p:cNvPicPr>
            <p:nvPr/>
          </p:nvPicPr>
          <p:blipFill>
            <a:blip r:embed="rId5"/>
            <a:srcRect l="29044" t="0" r="29044" b="0"/>
            <a:stretch>
              <a:fillRect/>
            </a:stretch>
          </p:blipFill>
          <p:spPr>
            <a:xfrm flipH="false" flipV="false">
              <a:off x="0" y="0"/>
              <a:ext cx="4343317" cy="10363200"/>
            </a:xfrm>
            <a:prstGeom prst="rect">
              <a:avLst/>
            </a:prstGeom>
          </p:spPr>
        </p:pic>
      </p:grpSp>
      <p:sp>
        <p:nvSpPr>
          <p:cNvPr name="TextBox 8" id="8"/>
          <p:cNvSpPr txBox="true"/>
          <p:nvPr/>
        </p:nvSpPr>
        <p:spPr>
          <a:xfrm rot="0">
            <a:off x="725556" y="664845"/>
            <a:ext cx="5639144" cy="1057275"/>
          </a:xfrm>
          <a:prstGeom prst="rect">
            <a:avLst/>
          </a:prstGeom>
        </p:spPr>
        <p:txBody>
          <a:bodyPr anchor="t" rtlCol="false" tIns="0" lIns="0" bIns="0" rIns="0">
            <a:spAutoFit/>
          </a:bodyPr>
          <a:lstStyle/>
          <a:p>
            <a:pPr algn="l">
              <a:lnSpc>
                <a:spcPts val="4200"/>
              </a:lnSpc>
            </a:pPr>
            <a:r>
              <a:rPr lang="en-US" sz="3000" spc="279">
                <a:solidFill>
                  <a:srgbClr val="D96332"/>
                </a:solidFill>
                <a:latin typeface="League Spartan"/>
                <a:ea typeface="League Spartan"/>
                <a:cs typeface="League Spartan"/>
                <a:sym typeface="League Spartan"/>
              </a:rPr>
              <a:t>KEY COMPONENTS OF LITERACY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CD4D"/>
        </a:solidFill>
      </p:bgPr>
    </p:bg>
    <p:spTree>
      <p:nvGrpSpPr>
        <p:cNvPr id="1" name=""/>
        <p:cNvGrpSpPr/>
        <p:nvPr/>
      </p:nvGrpSpPr>
      <p:grpSpPr>
        <a:xfrm>
          <a:off x="0" y="0"/>
          <a:ext cx="0" cy="0"/>
          <a:chOff x="0" y="0"/>
          <a:chExt cx="0" cy="0"/>
        </a:xfrm>
      </p:grpSpPr>
      <p:grpSp>
        <p:nvGrpSpPr>
          <p:cNvPr name="Group 2" id="2"/>
          <p:cNvGrpSpPr/>
          <p:nvPr/>
        </p:nvGrpSpPr>
        <p:grpSpPr>
          <a:xfrm rot="0">
            <a:off x="-1047714" y="0"/>
            <a:ext cx="4033045" cy="8081206"/>
            <a:chOff x="0" y="0"/>
            <a:chExt cx="5377393" cy="10774941"/>
          </a:xfrm>
        </p:grpSpPr>
        <p:pic>
          <p:nvPicPr>
            <p:cNvPr name="Picture 3" id="3"/>
            <p:cNvPicPr>
              <a:picLocks noChangeAspect="true"/>
            </p:cNvPicPr>
            <p:nvPr/>
          </p:nvPicPr>
          <p:blipFill>
            <a:blip r:embed="rId3"/>
            <a:srcRect l="32109" t="0" r="32109" b="0"/>
            <a:stretch>
              <a:fillRect/>
            </a:stretch>
          </p:blipFill>
          <p:spPr>
            <a:xfrm flipH="false" flipV="false">
              <a:off x="0" y="0"/>
              <a:ext cx="5377393" cy="10774941"/>
            </a:xfrm>
            <a:prstGeom prst="rect">
              <a:avLst/>
            </a:prstGeom>
          </p:spPr>
        </p:pic>
      </p:grpSp>
      <p:sp>
        <p:nvSpPr>
          <p:cNvPr name="Freeform 4" id="4"/>
          <p:cNvSpPr/>
          <p:nvPr/>
        </p:nvSpPr>
        <p:spPr>
          <a:xfrm flipH="false" flipV="false" rot="-1783369">
            <a:off x="-5216534" y="1597173"/>
            <a:ext cx="6577389" cy="9803222"/>
          </a:xfrm>
          <a:custGeom>
            <a:avLst/>
            <a:gdLst/>
            <a:ahLst/>
            <a:cxnLst/>
            <a:rect r="r" b="b" t="t" l="l"/>
            <a:pathLst>
              <a:path h="9803222" w="6577389">
                <a:moveTo>
                  <a:pt x="0" y="0"/>
                </a:moveTo>
                <a:lnTo>
                  <a:pt x="6577388" y="0"/>
                </a:lnTo>
                <a:lnTo>
                  <a:pt x="6577388" y="9803223"/>
                </a:lnTo>
                <a:lnTo>
                  <a:pt x="0" y="9803223"/>
                </a:lnTo>
                <a:lnTo>
                  <a:pt x="0" y="0"/>
                </a:lnTo>
                <a:close/>
              </a:path>
            </a:pathLst>
          </a:custGeom>
          <a:blipFill>
            <a:blip r:embed="rId4">
              <a:extLst>
                <a:ext uri="{96DAC541-7B7A-43D3-8B79-37D633B846F1}">
                  <asvg:svgBlip xmlns:asvg="http://schemas.microsoft.com/office/drawing/2016/SVG/main" r:embed="rId5"/>
                </a:ext>
              </a:extLst>
            </a:blip>
            <a:stretch>
              <a:fillRect l="-24522" t="0" r="-24522" b="0"/>
            </a:stretch>
          </a:blipFill>
        </p:spPr>
      </p:sp>
      <p:sp>
        <p:nvSpPr>
          <p:cNvPr name="Freeform 5" id="5"/>
          <p:cNvSpPr/>
          <p:nvPr/>
        </p:nvSpPr>
        <p:spPr>
          <a:xfrm flipH="false" flipV="false" rot="-1783369">
            <a:off x="2597058" y="-3103624"/>
            <a:ext cx="8107231" cy="11422287"/>
          </a:xfrm>
          <a:custGeom>
            <a:avLst/>
            <a:gdLst/>
            <a:ahLst/>
            <a:cxnLst/>
            <a:rect r="r" b="b" t="t" l="l"/>
            <a:pathLst>
              <a:path h="11422287" w="8107231">
                <a:moveTo>
                  <a:pt x="0" y="0"/>
                </a:moveTo>
                <a:lnTo>
                  <a:pt x="8107231" y="0"/>
                </a:lnTo>
                <a:lnTo>
                  <a:pt x="8107231" y="11422287"/>
                </a:lnTo>
                <a:lnTo>
                  <a:pt x="0" y="11422287"/>
                </a:lnTo>
                <a:lnTo>
                  <a:pt x="0" y="0"/>
                </a:lnTo>
                <a:close/>
              </a:path>
            </a:pathLst>
          </a:custGeom>
          <a:blipFill>
            <a:blip r:embed="rId4">
              <a:extLst>
                <a:ext uri="{96DAC541-7B7A-43D3-8B79-37D633B846F1}">
                  <asvg:svgBlip xmlns:asvg="http://schemas.microsoft.com/office/drawing/2016/SVG/main" r:embed="rId5"/>
                </a:ext>
              </a:extLst>
            </a:blip>
            <a:stretch>
              <a:fillRect l="-20445" t="0" r="-20445" b="0"/>
            </a:stretch>
          </a:blipFill>
        </p:spPr>
      </p:sp>
      <p:sp>
        <p:nvSpPr>
          <p:cNvPr name="TextBox 6" id="6"/>
          <p:cNvSpPr txBox="true"/>
          <p:nvPr/>
        </p:nvSpPr>
        <p:spPr>
          <a:xfrm rot="0">
            <a:off x="1330214" y="506733"/>
            <a:ext cx="8552857" cy="556260"/>
          </a:xfrm>
          <a:prstGeom prst="rect">
            <a:avLst/>
          </a:prstGeom>
        </p:spPr>
        <p:txBody>
          <a:bodyPr anchor="t" rtlCol="false" tIns="0" lIns="0" bIns="0" rIns="0">
            <a:spAutoFit/>
          </a:bodyPr>
          <a:lstStyle/>
          <a:p>
            <a:pPr algn="l">
              <a:lnSpc>
                <a:spcPts val="4620"/>
              </a:lnSpc>
            </a:pPr>
            <a:r>
              <a:rPr lang="en-US" sz="3000" spc="279">
                <a:solidFill>
                  <a:srgbClr val="D96332"/>
                </a:solidFill>
                <a:latin typeface="League Spartan"/>
                <a:ea typeface="League Spartan"/>
                <a:cs typeface="League Spartan"/>
                <a:sym typeface="League Spartan"/>
              </a:rPr>
              <a:t>INTERRELATION OF COMPONENTS</a:t>
            </a:r>
          </a:p>
        </p:txBody>
      </p:sp>
      <p:sp>
        <p:nvSpPr>
          <p:cNvPr name="TextBox 7" id="7"/>
          <p:cNvSpPr txBox="true"/>
          <p:nvPr/>
        </p:nvSpPr>
        <p:spPr>
          <a:xfrm rot="0">
            <a:off x="2985331" y="2104361"/>
            <a:ext cx="6036749" cy="3834384"/>
          </a:xfrm>
          <a:prstGeom prst="rect">
            <a:avLst/>
          </a:prstGeom>
        </p:spPr>
        <p:txBody>
          <a:bodyPr anchor="t" rtlCol="false" tIns="0" lIns="0" bIns="0" rIns="0">
            <a:spAutoFit/>
          </a:bodyPr>
          <a:lstStyle/>
          <a:p>
            <a:pPr algn="l" marL="521398" indent="-260699" lvl="1">
              <a:lnSpc>
                <a:spcPts val="3381"/>
              </a:lnSpc>
              <a:buFont typeface="Arial"/>
              <a:buChar char="•"/>
            </a:pPr>
            <a:r>
              <a:rPr lang="en-US" b="true" sz="2415">
                <a:solidFill>
                  <a:srgbClr val="713718"/>
                </a:solidFill>
                <a:latin typeface="Quicksand Bold"/>
                <a:ea typeface="Quicksand Bold"/>
                <a:cs typeface="Quicksand Bold"/>
                <a:sym typeface="Quicksand Bold"/>
              </a:rPr>
              <a:t>P</a:t>
            </a:r>
            <a:r>
              <a:rPr lang="en-US" b="true" sz="2415">
                <a:solidFill>
                  <a:srgbClr val="713718"/>
                </a:solidFill>
                <a:latin typeface="Quicksand Bold"/>
                <a:ea typeface="Quicksand Bold"/>
                <a:cs typeface="Quicksand Bold"/>
                <a:sym typeface="Quicksand Bold"/>
              </a:rPr>
              <a:t>honemic Awareness &amp; Phonics:</a:t>
            </a:r>
            <a:r>
              <a:rPr lang="en-US" sz="2415">
                <a:solidFill>
                  <a:srgbClr val="713718"/>
                </a:solidFill>
                <a:latin typeface="Quicksand"/>
                <a:ea typeface="Quicksand"/>
                <a:cs typeface="Quicksand"/>
                <a:sym typeface="Quicksand"/>
              </a:rPr>
              <a:t> Essential for decoding.</a:t>
            </a:r>
          </a:p>
          <a:p>
            <a:pPr algn="l" marL="521398" indent="-260699" lvl="1">
              <a:lnSpc>
                <a:spcPts val="3381"/>
              </a:lnSpc>
              <a:buFont typeface="Arial"/>
              <a:buChar char="•"/>
            </a:pPr>
            <a:r>
              <a:rPr lang="en-US" b="true" sz="2415">
                <a:solidFill>
                  <a:srgbClr val="713718"/>
                </a:solidFill>
                <a:latin typeface="Quicksand Bold"/>
                <a:ea typeface="Quicksand Bold"/>
                <a:cs typeface="Quicksand Bold"/>
                <a:sym typeface="Quicksand Bold"/>
              </a:rPr>
              <a:t>Fluency:</a:t>
            </a:r>
            <a:r>
              <a:rPr lang="en-US" sz="2415">
                <a:solidFill>
                  <a:srgbClr val="713718"/>
                </a:solidFill>
                <a:latin typeface="Quicksand"/>
                <a:ea typeface="Quicksand"/>
                <a:cs typeface="Quicksand"/>
                <a:sym typeface="Quicksand"/>
              </a:rPr>
              <a:t> Helps smooth reading and boosts comprehension.</a:t>
            </a:r>
          </a:p>
          <a:p>
            <a:pPr algn="l" marL="521398" indent="-260699" lvl="1">
              <a:lnSpc>
                <a:spcPts val="3381"/>
              </a:lnSpc>
              <a:buFont typeface="Arial"/>
              <a:buChar char="•"/>
            </a:pPr>
            <a:r>
              <a:rPr lang="en-US" b="true" sz="2415">
                <a:solidFill>
                  <a:srgbClr val="713718"/>
                </a:solidFill>
                <a:latin typeface="Quicksand Bold"/>
                <a:ea typeface="Quicksand Bold"/>
                <a:cs typeface="Quicksand Bold"/>
                <a:sym typeface="Quicksand Bold"/>
              </a:rPr>
              <a:t>Vocabulary: </a:t>
            </a:r>
            <a:r>
              <a:rPr lang="en-US" sz="2415">
                <a:solidFill>
                  <a:srgbClr val="713718"/>
                </a:solidFill>
                <a:latin typeface="Quicksand"/>
                <a:ea typeface="Quicksand"/>
                <a:cs typeface="Quicksand"/>
                <a:sym typeface="Quicksand"/>
              </a:rPr>
              <a:t>Aids understanding of complex text.</a:t>
            </a:r>
          </a:p>
          <a:p>
            <a:pPr algn="l" marL="521398" indent="-260699" lvl="1">
              <a:lnSpc>
                <a:spcPts val="3381"/>
              </a:lnSpc>
              <a:buFont typeface="Arial"/>
              <a:buChar char="•"/>
            </a:pPr>
            <a:r>
              <a:rPr lang="en-US" b="true" sz="2415">
                <a:solidFill>
                  <a:srgbClr val="713718"/>
                </a:solidFill>
                <a:latin typeface="Quicksand Bold"/>
                <a:ea typeface="Quicksand Bold"/>
                <a:cs typeface="Quicksand Bold"/>
                <a:sym typeface="Quicksand Bold"/>
              </a:rPr>
              <a:t>Comprehension: </a:t>
            </a:r>
            <a:r>
              <a:rPr lang="en-US" sz="2415">
                <a:solidFill>
                  <a:srgbClr val="713718"/>
                </a:solidFill>
                <a:latin typeface="Quicksand"/>
                <a:ea typeface="Quicksand"/>
                <a:cs typeface="Quicksand"/>
                <a:sym typeface="Quicksand"/>
              </a:rPr>
              <a:t>Dependent on all other components.</a:t>
            </a:r>
          </a:p>
          <a:p>
            <a:pPr algn="l">
              <a:lnSpc>
                <a:spcPts val="338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CD4D"/>
        </a:solidFill>
      </p:bgPr>
    </p:bg>
    <p:spTree>
      <p:nvGrpSpPr>
        <p:cNvPr id="1" name=""/>
        <p:cNvGrpSpPr/>
        <p:nvPr/>
      </p:nvGrpSpPr>
      <p:grpSpPr>
        <a:xfrm>
          <a:off x="0" y="0"/>
          <a:ext cx="0" cy="0"/>
          <a:chOff x="0" y="0"/>
          <a:chExt cx="0" cy="0"/>
        </a:xfrm>
      </p:grpSpPr>
      <p:sp>
        <p:nvSpPr>
          <p:cNvPr name="Freeform 2" id="2"/>
          <p:cNvSpPr/>
          <p:nvPr/>
        </p:nvSpPr>
        <p:spPr>
          <a:xfrm flipH="false" flipV="false" rot="-1783369">
            <a:off x="-1651092" y="-1160524"/>
            <a:ext cx="8107231" cy="11422287"/>
          </a:xfrm>
          <a:custGeom>
            <a:avLst/>
            <a:gdLst/>
            <a:ahLst/>
            <a:cxnLst/>
            <a:rect r="r" b="b" t="t" l="l"/>
            <a:pathLst>
              <a:path h="11422287" w="8107231">
                <a:moveTo>
                  <a:pt x="0" y="0"/>
                </a:moveTo>
                <a:lnTo>
                  <a:pt x="8107231" y="0"/>
                </a:lnTo>
                <a:lnTo>
                  <a:pt x="8107231" y="11422286"/>
                </a:lnTo>
                <a:lnTo>
                  <a:pt x="0" y="11422286"/>
                </a:lnTo>
                <a:lnTo>
                  <a:pt x="0" y="0"/>
                </a:lnTo>
                <a:close/>
              </a:path>
            </a:pathLst>
          </a:custGeom>
          <a:blipFill>
            <a:blip r:embed="rId3">
              <a:extLst>
                <a:ext uri="{96DAC541-7B7A-43D3-8B79-37D633B846F1}">
                  <asvg:svgBlip xmlns:asvg="http://schemas.microsoft.com/office/drawing/2016/SVG/main" r:embed="rId4"/>
                </a:ext>
              </a:extLst>
            </a:blip>
            <a:stretch>
              <a:fillRect l="-20445" t="0" r="-20445" b="0"/>
            </a:stretch>
          </a:blipFill>
        </p:spPr>
      </p:sp>
      <p:sp>
        <p:nvSpPr>
          <p:cNvPr name="Freeform 3" id="3"/>
          <p:cNvSpPr/>
          <p:nvPr/>
        </p:nvSpPr>
        <p:spPr>
          <a:xfrm flipH="false" flipV="false" rot="-1783369">
            <a:off x="7946532" y="-4225422"/>
            <a:ext cx="6577389" cy="9803222"/>
          </a:xfrm>
          <a:custGeom>
            <a:avLst/>
            <a:gdLst/>
            <a:ahLst/>
            <a:cxnLst/>
            <a:rect r="r" b="b" t="t" l="l"/>
            <a:pathLst>
              <a:path h="9803222" w="6577389">
                <a:moveTo>
                  <a:pt x="0" y="0"/>
                </a:moveTo>
                <a:lnTo>
                  <a:pt x="6577389" y="0"/>
                </a:lnTo>
                <a:lnTo>
                  <a:pt x="6577389" y="9803222"/>
                </a:lnTo>
                <a:lnTo>
                  <a:pt x="0" y="9803222"/>
                </a:lnTo>
                <a:lnTo>
                  <a:pt x="0" y="0"/>
                </a:lnTo>
                <a:close/>
              </a:path>
            </a:pathLst>
          </a:custGeom>
          <a:blipFill>
            <a:blip r:embed="rId5">
              <a:extLst>
                <a:ext uri="{96DAC541-7B7A-43D3-8B79-37D633B846F1}">
                  <asvg:svgBlip xmlns:asvg="http://schemas.microsoft.com/office/drawing/2016/SVG/main" r:embed="rId6"/>
                </a:ext>
              </a:extLst>
            </a:blip>
            <a:stretch>
              <a:fillRect l="-24522" t="0" r="-24522" b="0"/>
            </a:stretch>
          </a:blipFill>
        </p:spPr>
      </p:sp>
      <p:grpSp>
        <p:nvGrpSpPr>
          <p:cNvPr name="Group 4" id="4"/>
          <p:cNvGrpSpPr/>
          <p:nvPr/>
        </p:nvGrpSpPr>
        <p:grpSpPr>
          <a:xfrm rot="0">
            <a:off x="6528453" y="-76200"/>
            <a:ext cx="3853735" cy="7772400"/>
            <a:chOff x="0" y="0"/>
            <a:chExt cx="5138313" cy="10363200"/>
          </a:xfrm>
        </p:grpSpPr>
        <p:pic>
          <p:nvPicPr>
            <p:cNvPr name="Picture 5" id="5"/>
            <p:cNvPicPr>
              <a:picLocks noChangeAspect="true"/>
            </p:cNvPicPr>
            <p:nvPr/>
          </p:nvPicPr>
          <p:blipFill>
            <a:blip r:embed="rId7"/>
            <a:srcRect l="35580" t="0" r="35580" b="0"/>
            <a:stretch>
              <a:fillRect/>
            </a:stretch>
          </p:blipFill>
          <p:spPr>
            <a:xfrm flipH="false" flipV="false">
              <a:off x="0" y="0"/>
              <a:ext cx="5138313" cy="10363200"/>
            </a:xfrm>
            <a:prstGeom prst="rect">
              <a:avLst/>
            </a:prstGeom>
          </p:spPr>
        </p:pic>
      </p:grpSp>
      <p:sp>
        <p:nvSpPr>
          <p:cNvPr name="TextBox 6" id="6"/>
          <p:cNvSpPr txBox="true"/>
          <p:nvPr/>
        </p:nvSpPr>
        <p:spPr>
          <a:xfrm rot="0">
            <a:off x="647700" y="4346194"/>
            <a:ext cx="5105400" cy="451612"/>
          </a:xfrm>
          <a:prstGeom prst="rect">
            <a:avLst/>
          </a:prstGeom>
        </p:spPr>
        <p:txBody>
          <a:bodyPr anchor="t" rtlCol="false" tIns="0" lIns="0" bIns="0" rIns="0">
            <a:spAutoFit/>
          </a:bodyPr>
          <a:lstStyle/>
          <a:p>
            <a:pPr algn="l">
              <a:lnSpc>
                <a:spcPts val="3445"/>
              </a:lnSpc>
            </a:pPr>
            <a:r>
              <a:rPr lang="en-US" sz="3219">
                <a:solidFill>
                  <a:srgbClr val="FFCD4D"/>
                </a:solidFill>
                <a:latin typeface="League Spartan"/>
                <a:ea typeface="League Spartan"/>
                <a:cs typeface="League Spartan"/>
                <a:sym typeface="League Spartan"/>
              </a:rPr>
              <a:t>IT'S ON JANUARY 4</a:t>
            </a:r>
          </a:p>
        </p:txBody>
      </p:sp>
      <p:sp>
        <p:nvSpPr>
          <p:cNvPr name="TextBox 7" id="7"/>
          <p:cNvSpPr txBox="true"/>
          <p:nvPr/>
        </p:nvSpPr>
        <p:spPr>
          <a:xfrm rot="0">
            <a:off x="298533" y="674370"/>
            <a:ext cx="5999860" cy="1021080"/>
          </a:xfrm>
          <a:prstGeom prst="rect">
            <a:avLst/>
          </a:prstGeom>
        </p:spPr>
        <p:txBody>
          <a:bodyPr anchor="t" rtlCol="false" tIns="0" lIns="0" bIns="0" rIns="0">
            <a:spAutoFit/>
          </a:bodyPr>
          <a:lstStyle/>
          <a:p>
            <a:pPr algn="l">
              <a:lnSpc>
                <a:spcPts val="4110"/>
              </a:lnSpc>
            </a:pPr>
            <a:r>
              <a:rPr lang="en-US" sz="3000" spc="165">
                <a:solidFill>
                  <a:srgbClr val="D96332"/>
                </a:solidFill>
                <a:latin typeface="League Spartan"/>
                <a:ea typeface="League Spartan"/>
                <a:cs typeface="League Spartan"/>
                <a:sym typeface="League Spartan"/>
              </a:rPr>
              <a:t>IMPACT OF STRUGGLES IN LITERACY</a:t>
            </a:r>
          </a:p>
        </p:txBody>
      </p:sp>
      <p:sp>
        <p:nvSpPr>
          <p:cNvPr name="TextBox 8" id="8"/>
          <p:cNvSpPr txBox="true"/>
          <p:nvPr/>
        </p:nvSpPr>
        <p:spPr>
          <a:xfrm rot="0">
            <a:off x="465231" y="2203213"/>
            <a:ext cx="5629701" cy="4606290"/>
          </a:xfrm>
          <a:prstGeom prst="rect">
            <a:avLst/>
          </a:prstGeom>
        </p:spPr>
        <p:txBody>
          <a:bodyPr anchor="t" rtlCol="false" tIns="0" lIns="0" bIns="0" rIns="0">
            <a:spAutoFit/>
          </a:bodyPr>
          <a:lstStyle/>
          <a:p>
            <a:pPr algn="l" marL="518160" indent="-259080" lvl="1">
              <a:lnSpc>
                <a:spcPts val="3359"/>
              </a:lnSpc>
              <a:buFont typeface="Arial"/>
              <a:buChar char="•"/>
            </a:pPr>
            <a:r>
              <a:rPr lang="en-US" b="true" sz="2400">
                <a:solidFill>
                  <a:srgbClr val="713718"/>
                </a:solidFill>
                <a:latin typeface="Quicksand Bold"/>
                <a:ea typeface="Quicksand Bold"/>
                <a:cs typeface="Quicksand Bold"/>
                <a:sym typeface="Quicksand Bold"/>
              </a:rPr>
              <a:t>Decoding Issues:</a:t>
            </a:r>
            <a:r>
              <a:rPr lang="en-US" sz="2400">
                <a:solidFill>
                  <a:srgbClr val="713718"/>
                </a:solidFill>
                <a:latin typeface="Quicksand"/>
                <a:ea typeface="Quicksand"/>
                <a:cs typeface="Quicksand"/>
                <a:sym typeface="Quicksand"/>
              </a:rPr>
              <a:t> Slow word recognition affects fluency (Brethes et al., 2022).</a:t>
            </a:r>
          </a:p>
          <a:p>
            <a:pPr algn="l" marL="518160" indent="-259080" lvl="1">
              <a:lnSpc>
                <a:spcPts val="3359"/>
              </a:lnSpc>
              <a:buFont typeface="Arial"/>
              <a:buChar char="•"/>
            </a:pPr>
            <a:r>
              <a:rPr lang="en-US" b="true" sz="2400">
                <a:solidFill>
                  <a:srgbClr val="713718"/>
                </a:solidFill>
                <a:latin typeface="Quicksand Bold"/>
                <a:ea typeface="Quicksand Bold"/>
                <a:cs typeface="Quicksand Bold"/>
                <a:sym typeface="Quicksand Bold"/>
              </a:rPr>
              <a:t>Vocabulary Gaps:</a:t>
            </a:r>
            <a:r>
              <a:rPr lang="en-US" sz="2400">
                <a:solidFill>
                  <a:srgbClr val="713718"/>
                </a:solidFill>
                <a:latin typeface="Quicksand"/>
                <a:ea typeface="Quicksand"/>
                <a:cs typeface="Quicksand"/>
                <a:sym typeface="Quicksand"/>
              </a:rPr>
              <a:t> Limits comprehension.</a:t>
            </a:r>
          </a:p>
          <a:p>
            <a:pPr algn="l" marL="518160" indent="-259080" lvl="1">
              <a:lnSpc>
                <a:spcPts val="3359"/>
              </a:lnSpc>
              <a:buFont typeface="Arial"/>
              <a:buChar char="•"/>
            </a:pPr>
            <a:r>
              <a:rPr lang="en-US" b="true" sz="2400">
                <a:solidFill>
                  <a:srgbClr val="713718"/>
                </a:solidFill>
                <a:latin typeface="Quicksand Bold"/>
                <a:ea typeface="Quicksand Bold"/>
                <a:cs typeface="Quicksand Bold"/>
                <a:sym typeface="Quicksand Bold"/>
              </a:rPr>
              <a:t>Comprehension Problems:</a:t>
            </a:r>
            <a:r>
              <a:rPr lang="en-US" sz="2400">
                <a:solidFill>
                  <a:srgbClr val="713718"/>
                </a:solidFill>
                <a:latin typeface="Quicksand"/>
                <a:ea typeface="Quicksand"/>
                <a:cs typeface="Quicksand"/>
                <a:sym typeface="Quicksand"/>
              </a:rPr>
              <a:t> Difficulty understanding even familiar words.</a:t>
            </a:r>
          </a:p>
          <a:p>
            <a:pPr algn="l" marL="518160" indent="-259080" lvl="1">
              <a:lnSpc>
                <a:spcPts val="3359"/>
              </a:lnSpc>
              <a:buFont typeface="Arial"/>
              <a:buChar char="•"/>
            </a:pPr>
            <a:r>
              <a:rPr lang="en-US" b="true" sz="2400">
                <a:solidFill>
                  <a:srgbClr val="713718"/>
                </a:solidFill>
                <a:latin typeface="Quicksand Bold"/>
                <a:ea typeface="Quicksand Bold"/>
                <a:cs typeface="Quicksand Bold"/>
                <a:sym typeface="Quicksand Bold"/>
              </a:rPr>
              <a:t>Overall: </a:t>
            </a:r>
            <a:r>
              <a:rPr lang="en-US" sz="2400">
                <a:solidFill>
                  <a:srgbClr val="713718"/>
                </a:solidFill>
                <a:latin typeface="Quicksand"/>
                <a:ea typeface="Quicksand"/>
                <a:cs typeface="Quicksand"/>
                <a:sym typeface="Quicksand"/>
              </a:rPr>
              <a:t>Struggles in one area affect entire reading process.</a:t>
            </a:r>
          </a:p>
          <a:p>
            <a:pPr algn="l">
              <a:lnSpc>
                <a:spcPts val="335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CD4D"/>
        </a:solidFill>
      </p:bgPr>
    </p:bg>
    <p:spTree>
      <p:nvGrpSpPr>
        <p:cNvPr id="1" name=""/>
        <p:cNvGrpSpPr/>
        <p:nvPr/>
      </p:nvGrpSpPr>
      <p:grpSpPr>
        <a:xfrm>
          <a:off x="0" y="0"/>
          <a:ext cx="0" cy="0"/>
          <a:chOff x="0" y="0"/>
          <a:chExt cx="0" cy="0"/>
        </a:xfrm>
      </p:grpSpPr>
      <p:sp>
        <p:nvSpPr>
          <p:cNvPr name="Freeform 2" id="2"/>
          <p:cNvSpPr/>
          <p:nvPr/>
        </p:nvSpPr>
        <p:spPr>
          <a:xfrm flipH="false" flipV="false" rot="-1783369">
            <a:off x="-5216534" y="1597173"/>
            <a:ext cx="6577389" cy="9803222"/>
          </a:xfrm>
          <a:custGeom>
            <a:avLst/>
            <a:gdLst/>
            <a:ahLst/>
            <a:cxnLst/>
            <a:rect r="r" b="b" t="t" l="l"/>
            <a:pathLst>
              <a:path h="9803222" w="6577389">
                <a:moveTo>
                  <a:pt x="0" y="0"/>
                </a:moveTo>
                <a:lnTo>
                  <a:pt x="6577388" y="0"/>
                </a:lnTo>
                <a:lnTo>
                  <a:pt x="6577388" y="9803223"/>
                </a:lnTo>
                <a:lnTo>
                  <a:pt x="0" y="9803223"/>
                </a:lnTo>
                <a:lnTo>
                  <a:pt x="0" y="0"/>
                </a:lnTo>
                <a:close/>
              </a:path>
            </a:pathLst>
          </a:custGeom>
          <a:blipFill>
            <a:blip r:embed="rId3">
              <a:extLst>
                <a:ext uri="{96DAC541-7B7A-43D3-8B79-37D633B846F1}">
                  <asvg:svgBlip xmlns:asvg="http://schemas.microsoft.com/office/drawing/2016/SVG/main" r:embed="rId4"/>
                </a:ext>
              </a:extLst>
            </a:blip>
            <a:stretch>
              <a:fillRect l="-24522" t="0" r="-24522" b="0"/>
            </a:stretch>
          </a:blipFill>
        </p:spPr>
      </p:sp>
      <p:sp>
        <p:nvSpPr>
          <p:cNvPr name="Freeform 3" id="3"/>
          <p:cNvSpPr/>
          <p:nvPr/>
        </p:nvSpPr>
        <p:spPr>
          <a:xfrm flipH="false" flipV="false" rot="-1783369">
            <a:off x="2597058" y="-3103624"/>
            <a:ext cx="8107231" cy="11422287"/>
          </a:xfrm>
          <a:custGeom>
            <a:avLst/>
            <a:gdLst/>
            <a:ahLst/>
            <a:cxnLst/>
            <a:rect r="r" b="b" t="t" l="l"/>
            <a:pathLst>
              <a:path h="11422287" w="8107231">
                <a:moveTo>
                  <a:pt x="0" y="0"/>
                </a:moveTo>
                <a:lnTo>
                  <a:pt x="8107231" y="0"/>
                </a:lnTo>
                <a:lnTo>
                  <a:pt x="8107231" y="11422287"/>
                </a:lnTo>
                <a:lnTo>
                  <a:pt x="0" y="11422287"/>
                </a:lnTo>
                <a:lnTo>
                  <a:pt x="0" y="0"/>
                </a:lnTo>
                <a:close/>
              </a:path>
            </a:pathLst>
          </a:custGeom>
          <a:blipFill>
            <a:blip r:embed="rId5">
              <a:extLst>
                <a:ext uri="{96DAC541-7B7A-43D3-8B79-37D633B846F1}">
                  <asvg:svgBlip xmlns:asvg="http://schemas.microsoft.com/office/drawing/2016/SVG/main" r:embed="rId6"/>
                </a:ext>
              </a:extLst>
            </a:blip>
            <a:stretch>
              <a:fillRect l="-20445" t="0" r="-20445" b="0"/>
            </a:stretch>
          </a:blipFill>
        </p:spPr>
      </p:sp>
      <p:sp>
        <p:nvSpPr>
          <p:cNvPr name="TextBox 4" id="4"/>
          <p:cNvSpPr txBox="true"/>
          <p:nvPr/>
        </p:nvSpPr>
        <p:spPr>
          <a:xfrm rot="0">
            <a:off x="3358416" y="1545680"/>
            <a:ext cx="5768322" cy="4734268"/>
          </a:xfrm>
          <a:prstGeom prst="rect">
            <a:avLst/>
          </a:prstGeom>
        </p:spPr>
        <p:txBody>
          <a:bodyPr anchor="t" rtlCol="false" tIns="0" lIns="0" bIns="0" rIns="0">
            <a:spAutoFit/>
          </a:bodyPr>
          <a:lstStyle/>
          <a:p>
            <a:pPr algn="l" marL="499809" indent="-249905" lvl="1">
              <a:lnSpc>
                <a:spcPts val="3750"/>
              </a:lnSpc>
              <a:buFont typeface="Arial"/>
              <a:buChar char="•"/>
            </a:pPr>
            <a:r>
              <a:rPr lang="en-US" b="true" sz="2315" spc="104">
                <a:solidFill>
                  <a:srgbClr val="713718"/>
                </a:solidFill>
                <a:latin typeface="Quicksand Bold"/>
                <a:ea typeface="Quicksand Bold"/>
                <a:cs typeface="Quicksand Bold"/>
                <a:sym typeface="Quicksand Bold"/>
              </a:rPr>
              <a:t>Phonics Activities: </a:t>
            </a:r>
            <a:r>
              <a:rPr lang="en-US" sz="2315" spc="104">
                <a:solidFill>
                  <a:srgbClr val="713718"/>
                </a:solidFill>
                <a:latin typeface="Quicksand"/>
                <a:ea typeface="Quicksand"/>
                <a:cs typeface="Quicksand"/>
                <a:sym typeface="Quicksand"/>
              </a:rPr>
              <a:t>Use games and drills to enhance decoding skills.</a:t>
            </a:r>
          </a:p>
          <a:p>
            <a:pPr algn="l" marL="499809" indent="-249905" lvl="1">
              <a:lnSpc>
                <a:spcPts val="3750"/>
              </a:lnSpc>
              <a:buFont typeface="Arial"/>
              <a:buChar char="•"/>
            </a:pPr>
            <a:r>
              <a:rPr lang="en-US" b="true" sz="2315" spc="104">
                <a:solidFill>
                  <a:srgbClr val="713718"/>
                </a:solidFill>
                <a:latin typeface="Quicksand Bold"/>
                <a:ea typeface="Quicksand Bold"/>
                <a:cs typeface="Quicksand Bold"/>
                <a:sym typeface="Quicksand Bold"/>
              </a:rPr>
              <a:t>Vocabulary Building: </a:t>
            </a:r>
            <a:r>
              <a:rPr lang="en-US" sz="2315" spc="104">
                <a:solidFill>
                  <a:srgbClr val="713718"/>
                </a:solidFill>
                <a:latin typeface="Quicksand"/>
                <a:ea typeface="Quicksand"/>
                <a:cs typeface="Quicksand"/>
                <a:sym typeface="Quicksand"/>
              </a:rPr>
              <a:t>Incorporate word walls and rich reading materials.</a:t>
            </a:r>
          </a:p>
          <a:p>
            <a:pPr algn="l" marL="499809" indent="-249905" lvl="1">
              <a:lnSpc>
                <a:spcPts val="3750"/>
              </a:lnSpc>
              <a:buFont typeface="Arial"/>
              <a:buChar char="•"/>
            </a:pPr>
            <a:r>
              <a:rPr lang="en-US" b="true" sz="2315" spc="104">
                <a:solidFill>
                  <a:srgbClr val="713718"/>
                </a:solidFill>
                <a:latin typeface="Quicksand Bold"/>
                <a:ea typeface="Quicksand Bold"/>
                <a:cs typeface="Quicksand Bold"/>
                <a:sym typeface="Quicksand Bold"/>
              </a:rPr>
              <a:t>Fluency Practice:</a:t>
            </a:r>
            <a:r>
              <a:rPr lang="en-US" sz="2315" spc="104">
                <a:solidFill>
                  <a:srgbClr val="713718"/>
                </a:solidFill>
                <a:latin typeface="Quicksand"/>
                <a:ea typeface="Quicksand"/>
                <a:cs typeface="Quicksand"/>
                <a:sym typeface="Quicksand"/>
              </a:rPr>
              <a:t> Encourage repeated reading and oral practice.</a:t>
            </a:r>
          </a:p>
          <a:p>
            <a:pPr algn="l" marL="499809" indent="-249905" lvl="1">
              <a:lnSpc>
                <a:spcPts val="3750"/>
              </a:lnSpc>
              <a:buFont typeface="Arial"/>
              <a:buChar char="•"/>
            </a:pPr>
            <a:r>
              <a:rPr lang="en-US" b="true" sz="2315" spc="104">
                <a:solidFill>
                  <a:srgbClr val="713718"/>
                </a:solidFill>
                <a:latin typeface="Quicksand Bold"/>
                <a:ea typeface="Quicksand Bold"/>
                <a:cs typeface="Quicksand Bold"/>
                <a:sym typeface="Quicksand Bold"/>
              </a:rPr>
              <a:t>Comprehension Support:</a:t>
            </a:r>
            <a:r>
              <a:rPr lang="en-US" sz="2315" spc="104">
                <a:solidFill>
                  <a:srgbClr val="713718"/>
                </a:solidFill>
                <a:latin typeface="Quicksand"/>
                <a:ea typeface="Quicksand"/>
                <a:cs typeface="Quicksand"/>
                <a:sym typeface="Quicksand"/>
              </a:rPr>
              <a:t> Use visual aids like graphic organizers.</a:t>
            </a:r>
          </a:p>
          <a:p>
            <a:pPr algn="l">
              <a:lnSpc>
                <a:spcPts val="3750"/>
              </a:lnSpc>
            </a:pPr>
          </a:p>
        </p:txBody>
      </p:sp>
      <p:grpSp>
        <p:nvGrpSpPr>
          <p:cNvPr name="Group 5" id="5"/>
          <p:cNvGrpSpPr/>
          <p:nvPr/>
        </p:nvGrpSpPr>
        <p:grpSpPr>
          <a:xfrm rot="0">
            <a:off x="-1028700" y="-66675"/>
            <a:ext cx="4238144" cy="7753350"/>
            <a:chOff x="0" y="0"/>
            <a:chExt cx="5650858" cy="10337800"/>
          </a:xfrm>
        </p:grpSpPr>
        <p:pic>
          <p:nvPicPr>
            <p:cNvPr name="Picture 6" id="6"/>
            <p:cNvPicPr>
              <a:picLocks noChangeAspect="true"/>
            </p:cNvPicPr>
            <p:nvPr/>
          </p:nvPicPr>
          <p:blipFill>
            <a:blip r:embed="rId7"/>
            <a:srcRect l="27224" t="0" r="27224" b="0"/>
            <a:stretch>
              <a:fillRect/>
            </a:stretch>
          </p:blipFill>
          <p:spPr>
            <a:xfrm flipH="false" flipV="false">
              <a:off x="0" y="0"/>
              <a:ext cx="5650858" cy="10337800"/>
            </a:xfrm>
            <a:prstGeom prst="rect">
              <a:avLst/>
            </a:prstGeom>
          </p:spPr>
        </p:pic>
      </p:grpSp>
      <p:sp>
        <p:nvSpPr>
          <p:cNvPr name="TextBox 7" id="7"/>
          <p:cNvSpPr txBox="true"/>
          <p:nvPr/>
        </p:nvSpPr>
        <p:spPr>
          <a:xfrm rot="0">
            <a:off x="3756887" y="592458"/>
            <a:ext cx="5772625" cy="472440"/>
          </a:xfrm>
          <a:prstGeom prst="rect">
            <a:avLst/>
          </a:prstGeom>
        </p:spPr>
        <p:txBody>
          <a:bodyPr anchor="t" rtlCol="false" tIns="0" lIns="0" bIns="0" rIns="0">
            <a:spAutoFit/>
          </a:bodyPr>
          <a:lstStyle/>
          <a:p>
            <a:pPr algn="l">
              <a:lnSpc>
                <a:spcPts val="3779"/>
              </a:lnSpc>
            </a:pPr>
            <a:r>
              <a:rPr lang="en-US" sz="3000">
                <a:solidFill>
                  <a:srgbClr val="D96332"/>
                </a:solidFill>
                <a:latin typeface="League Spartan"/>
                <a:ea typeface="League Spartan"/>
                <a:cs typeface="League Spartan"/>
                <a:sym typeface="League Spartan"/>
              </a:rPr>
              <a:t>CLASSROOM STRATEGIES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5750" y="-57150"/>
            <a:ext cx="10153569" cy="7504757"/>
            <a:chOff x="0" y="0"/>
            <a:chExt cx="13538093" cy="10006343"/>
          </a:xfrm>
        </p:grpSpPr>
        <p:pic>
          <p:nvPicPr>
            <p:cNvPr name="Picture 3" id="3"/>
            <p:cNvPicPr>
              <a:picLocks noChangeAspect="true"/>
            </p:cNvPicPr>
            <p:nvPr/>
          </p:nvPicPr>
          <p:blipFill>
            <a:blip r:embed="rId3"/>
            <a:srcRect l="11990" t="0" r="11990" b="0"/>
            <a:stretch>
              <a:fillRect/>
            </a:stretch>
          </p:blipFill>
          <p:spPr>
            <a:xfrm flipH="false" flipV="false">
              <a:off x="0" y="0"/>
              <a:ext cx="13538093" cy="10006343"/>
            </a:xfrm>
            <a:prstGeom prst="rect">
              <a:avLst/>
            </a:prstGeom>
          </p:spPr>
        </p:pic>
      </p:grpSp>
      <p:sp>
        <p:nvSpPr>
          <p:cNvPr name="Freeform 4" id="4"/>
          <p:cNvSpPr/>
          <p:nvPr/>
        </p:nvSpPr>
        <p:spPr>
          <a:xfrm flipH="false" flipV="false" rot="0">
            <a:off x="-1057275" y="1276350"/>
            <a:ext cx="11695290" cy="4762500"/>
          </a:xfrm>
          <a:custGeom>
            <a:avLst/>
            <a:gdLst/>
            <a:ahLst/>
            <a:cxnLst/>
            <a:rect r="r" b="b" t="t" l="l"/>
            <a:pathLst>
              <a:path h="4762500" w="11695290">
                <a:moveTo>
                  <a:pt x="0" y="0"/>
                </a:moveTo>
                <a:lnTo>
                  <a:pt x="11695290" y="0"/>
                </a:lnTo>
                <a:lnTo>
                  <a:pt x="11695290" y="4762500"/>
                </a:lnTo>
                <a:lnTo>
                  <a:pt x="0" y="4762500"/>
                </a:lnTo>
                <a:lnTo>
                  <a:pt x="0" y="0"/>
                </a:lnTo>
                <a:close/>
              </a:path>
            </a:pathLst>
          </a:custGeom>
          <a:blipFill>
            <a:blip r:embed="rId4">
              <a:extLst>
                <a:ext uri="{96DAC541-7B7A-43D3-8B79-37D633B846F1}">
                  <asvg:svgBlip xmlns:asvg="http://schemas.microsoft.com/office/drawing/2016/SVG/main" r:embed="rId5"/>
                </a:ext>
              </a:extLst>
            </a:blip>
            <a:stretch>
              <a:fillRect l="0" t="-72785" r="0" b="-72785"/>
            </a:stretch>
          </a:blipFill>
        </p:spPr>
      </p:sp>
      <p:sp>
        <p:nvSpPr>
          <p:cNvPr name="TextBox 5" id="5"/>
          <p:cNvSpPr txBox="true"/>
          <p:nvPr/>
        </p:nvSpPr>
        <p:spPr>
          <a:xfrm rot="0">
            <a:off x="392802" y="2010390"/>
            <a:ext cx="8078052" cy="3779177"/>
          </a:xfrm>
          <a:prstGeom prst="rect">
            <a:avLst/>
          </a:prstGeom>
        </p:spPr>
        <p:txBody>
          <a:bodyPr anchor="t" rtlCol="false" tIns="0" lIns="0" bIns="0" rIns="0">
            <a:spAutoFit/>
          </a:bodyPr>
          <a:lstStyle/>
          <a:p>
            <a:pPr algn="l" marL="521398" indent="-260699" lvl="1">
              <a:lnSpc>
                <a:spcPts val="3815"/>
              </a:lnSpc>
              <a:buFont typeface="Arial"/>
              <a:buChar char="•"/>
            </a:pPr>
            <a:r>
              <a:rPr lang="en-US" sz="2415" spc="277">
                <a:solidFill>
                  <a:srgbClr val="713718"/>
                </a:solidFill>
                <a:latin typeface="Quicksand"/>
                <a:ea typeface="Quicksand"/>
                <a:cs typeface="Quicksand"/>
                <a:sym typeface="Quicksand"/>
              </a:rPr>
              <a:t>The Science of Reading emphasizes the intricate connection between decoding, language comprehension, and literacy components.</a:t>
            </a:r>
          </a:p>
          <a:p>
            <a:pPr algn="l" marL="521398" indent="-260699" lvl="1">
              <a:lnSpc>
                <a:spcPts val="3815"/>
              </a:lnSpc>
              <a:buFont typeface="Arial"/>
              <a:buChar char="•"/>
            </a:pPr>
            <a:r>
              <a:rPr lang="en-US" sz="2415" spc="277">
                <a:solidFill>
                  <a:srgbClr val="713718"/>
                </a:solidFill>
                <a:latin typeface="Quicksand"/>
                <a:ea typeface="Quicksand"/>
                <a:cs typeface="Quicksand"/>
                <a:sym typeface="Quicksand"/>
              </a:rPr>
              <a:t>To develop skilled readers, educators must ensure all literacy components are nurtured and any deficits are addressed.</a:t>
            </a:r>
          </a:p>
          <a:p>
            <a:pPr algn="l">
              <a:lnSpc>
                <a:spcPts val="3815"/>
              </a:lnSpc>
            </a:pPr>
          </a:p>
        </p:txBody>
      </p:sp>
      <p:sp>
        <p:nvSpPr>
          <p:cNvPr name="TextBox 6" id="6"/>
          <p:cNvSpPr txBox="true"/>
          <p:nvPr/>
        </p:nvSpPr>
        <p:spPr>
          <a:xfrm rot="0">
            <a:off x="412704" y="1428541"/>
            <a:ext cx="8058150" cy="472440"/>
          </a:xfrm>
          <a:prstGeom prst="rect">
            <a:avLst/>
          </a:prstGeom>
        </p:spPr>
        <p:txBody>
          <a:bodyPr anchor="t" rtlCol="false" tIns="0" lIns="0" bIns="0" rIns="0">
            <a:spAutoFit/>
          </a:bodyPr>
          <a:lstStyle/>
          <a:p>
            <a:pPr algn="ctr">
              <a:lnSpc>
                <a:spcPts val="3779"/>
              </a:lnSpc>
            </a:pPr>
            <a:r>
              <a:rPr lang="en-US" sz="3000">
                <a:solidFill>
                  <a:srgbClr val="713718"/>
                </a:solidFill>
                <a:latin typeface="League Spartan"/>
                <a:ea typeface="League Spartan"/>
                <a:cs typeface="League Spartan"/>
                <a:sym typeface="League Spartan"/>
              </a:rPr>
              <a:t>CONSLUSION</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98385" y="485775"/>
            <a:ext cx="5639144" cy="472440"/>
          </a:xfrm>
          <a:prstGeom prst="rect">
            <a:avLst/>
          </a:prstGeom>
        </p:spPr>
        <p:txBody>
          <a:bodyPr anchor="t" rtlCol="false" tIns="0" lIns="0" bIns="0" rIns="0">
            <a:spAutoFit/>
          </a:bodyPr>
          <a:lstStyle/>
          <a:p>
            <a:pPr algn="l">
              <a:lnSpc>
                <a:spcPts val="3779"/>
              </a:lnSpc>
            </a:pPr>
            <a:r>
              <a:rPr lang="en-US" sz="3000">
                <a:solidFill>
                  <a:srgbClr val="D96332"/>
                </a:solidFill>
                <a:latin typeface="League Spartan"/>
                <a:ea typeface="League Spartan"/>
                <a:cs typeface="League Spartan"/>
                <a:sym typeface="League Spartan"/>
              </a:rPr>
              <a:t>REFERENCES</a:t>
            </a:r>
          </a:p>
        </p:txBody>
      </p:sp>
      <p:sp>
        <p:nvSpPr>
          <p:cNvPr name="TextBox 3" id="3"/>
          <p:cNvSpPr txBox="true"/>
          <p:nvPr/>
        </p:nvSpPr>
        <p:spPr>
          <a:xfrm rot="0">
            <a:off x="313130" y="1230057"/>
            <a:ext cx="8943250" cy="5273675"/>
          </a:xfrm>
          <a:prstGeom prst="rect">
            <a:avLst/>
          </a:prstGeom>
        </p:spPr>
        <p:txBody>
          <a:bodyPr anchor="t" rtlCol="false" tIns="0" lIns="0" bIns="0" rIns="0">
            <a:spAutoFit/>
          </a:bodyPr>
          <a:lstStyle/>
          <a:p>
            <a:pPr algn="l" marL="431799" indent="-215899" lvl="1">
              <a:lnSpc>
                <a:spcPts val="2799"/>
              </a:lnSpc>
              <a:buFont typeface="Arial"/>
              <a:buChar char="•"/>
            </a:pPr>
            <a:r>
              <a:rPr lang="en-US" sz="1999">
                <a:solidFill>
                  <a:srgbClr val="713718"/>
                </a:solidFill>
                <a:latin typeface="Quicksand"/>
                <a:ea typeface="Quicksand"/>
                <a:cs typeface="Quicksand"/>
                <a:sym typeface="Quicksand"/>
              </a:rPr>
              <a:t>Brèthes, H., Cavalli, E., Denis-Noël, A., Melmi, J., Ahmadi, A. E., Bianco, M., &amp; Colé, P. (2022). Text reading fluency and text reading comprehension do not rely on the same abilities in university students with and without dyslexia. Frontiers in Psychology, 13. https://doi.org/10.3389/fpsyg.2022.866543</a:t>
            </a:r>
          </a:p>
          <a:p>
            <a:pPr algn="l" marL="431799" indent="-215899" lvl="1">
              <a:lnSpc>
                <a:spcPts val="2799"/>
              </a:lnSpc>
              <a:buFont typeface="Arial"/>
              <a:buChar char="•"/>
            </a:pPr>
            <a:r>
              <a:rPr lang="en-US" sz="1999">
                <a:solidFill>
                  <a:srgbClr val="713718"/>
                </a:solidFill>
                <a:latin typeface="Quicksand"/>
                <a:ea typeface="Quicksand"/>
                <a:cs typeface="Quicksand"/>
                <a:sym typeface="Quicksand"/>
              </a:rPr>
              <a:t>Steen, A. A., &amp; Stine-Morrow, E. a. L. (2016). Language: comprehension. In Springer eBooks (pp. 1–9). https://doi.org/10.1007/978-981-287-080-3_220-1</a:t>
            </a:r>
          </a:p>
          <a:p>
            <a:pPr algn="l" marL="431799" indent="-215899" lvl="1">
              <a:lnSpc>
                <a:spcPts val="2799"/>
              </a:lnSpc>
              <a:buFont typeface="Arial"/>
              <a:buChar char="•"/>
            </a:pPr>
            <a:r>
              <a:rPr lang="en-US" sz="1999">
                <a:solidFill>
                  <a:srgbClr val="713718"/>
                </a:solidFill>
                <a:latin typeface="Quicksand"/>
                <a:ea typeface="Quicksand"/>
                <a:cs typeface="Quicksand"/>
                <a:sym typeface="Quicksand"/>
              </a:rPr>
              <a:t>Werfel, K. L., Reynolds, G., &amp; Fitton, L. (2023). A longitudinal investigation of Code-Related emergent literacy skills in children who are deaf and hard of hearing across the preschool years. American Journal of Speech-Language Pathology, 32(2), 629–644. https://doi.org/10.1044/2022_ajslp-22-00169</a:t>
            </a:r>
          </a:p>
          <a:p>
            <a:pPr algn="l">
              <a:lnSpc>
                <a:spcPts val="2799"/>
              </a:lnSpc>
            </a:pPr>
          </a:p>
          <a:p>
            <a:pPr algn="l">
              <a:lnSpc>
                <a:spcPts val="279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DAGQVHxMPjY</dc:identifier>
  <dcterms:modified xsi:type="dcterms:W3CDTF">2011-08-01T06:04:30Z</dcterms:modified>
  <cp:revision>1</cp:revision>
  <dc:title>trivia day</dc:title>
</cp:coreProperties>
</file>