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3"/>
  </p:notes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Alice Bold" charset="1" panose="00000500000000000000"/>
      <p:regular r:id="rId16"/>
    </p:embeddedFont>
    <p:embeddedFont>
      <p:font typeface="Alice" charset="1" panose="000005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notesMasters/notesMaster1.xml" Type="http://schemas.openxmlformats.org/officeDocument/2006/relationships/notesMaster"/><Relationship Id="rId14" Target="theme/theme2.xml" Type="http://schemas.openxmlformats.org/officeDocument/2006/relationships/theme"/><Relationship Id="rId15" Target="notesSlides/notesSlide1.xml" Type="http://schemas.openxmlformats.org/officeDocument/2006/relationships/notesSlide"/><Relationship Id="rId16" Target="fonts/font16.fntdata" Type="http://schemas.openxmlformats.org/officeDocument/2006/relationships/font"/><Relationship Id="rId17" Target="notesSlides/notesSlide2.xml" Type="http://schemas.openxmlformats.org/officeDocument/2006/relationships/notesSlide"/><Relationship Id="rId18" Target="fonts/font18.fntdata" Type="http://schemas.openxmlformats.org/officeDocument/2006/relationships/font"/><Relationship Id="rId19" Target="notesSlides/notesSlide3.xml" Type="http://schemas.openxmlformats.org/officeDocument/2006/relationships/notesSlide"/><Relationship Id="rId2" Target="presProps.xml" Type="http://schemas.openxmlformats.org/officeDocument/2006/relationships/presProps"/><Relationship Id="rId20" Target="notesSlides/notesSlide4.xml" Type="http://schemas.openxmlformats.org/officeDocument/2006/relationships/notesSlide"/><Relationship Id="rId21" Target="notesSlides/notesSlide5.xml" Type="http://schemas.openxmlformats.org/officeDocument/2006/relationships/notesSlide"/><Relationship Id="rId22" Target="notesSlides/notesSlide6.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Welome to the presentation on Maslow’s additional categories of needs: the aesthetic, the cognitive, and the neurotic. When it comes to what drives people and how they act, these requirements are just as significant as his famous hierarchy. Along with discussing how these demands impact growth and spiritual fulfillment, we will also examine how they relate to biblical concepts. The key to understanding human motivation and finding a happy medium between healthy demands and neurotic inclinations lies in grasping these ideas.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pursuit of harmony, balance, and beauty in one's surroundings is what we call an aesthetic urge. The enjoyment of aesthetics, ecology, and design is a way to convey these demands. Maslow thinks that a lack of aesthetic experiences could lead to a lack of satisfaction and inner peace in humans. Though they aren't absolutely necessary for life, satisfying one's aesthetic demands can have a positive impact on one's happiness and contentment. Imagine how much better you'd feel and how much more balanced you'd feel if you were in a nicely furnished room or a tranquil garden. A pursuit of aesthetic excellence may be a formative experience for certain people.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need for knowledge, understanding, and mental challenges is a cognitive need. Maslow says that these needs must be met for a person's brain growth and wisdom to really take off. People whose cognitive skills are put to the test a lot are likely to be curious and excited about finding answers to tough questions. This can be seen in education, study, and the search for new information. For example, some people can't get enough of learning and may want to keep learning throughout their lives. People feel competent and confident when their cognitive needs are met, which in turn encourages them to keep growing personally and professionally.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Neurotic needs were classified by Maslow as a separate category since they do not promote growth and development. On the contrary, there are such factors as insecurity, anxiety and even emotional instability. People who want these things often act in obsessive ways, like wanting power, praise, or control all the time. In contrast to meeting cognitive or visual needs, meeting neurotic wants does not lead to happiness or self-actualization. In fact, they might slow down growth and cause mental pain. Neurotic needs must be understood in order to fix underlying mental problems and find habits that may be getting in the way of personal growth.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line with Maslow’s hierarchy of needs, fulfilling the basic and the advanced needs is truly what motivates people. For instance, fulfilling one's aesthetic and cognitive requirements is essential to reaching one's full potential, but satisfying one's neurotic demands is more likely to impede this journey. When people's fundamental need for survival and health are satisfied, they are free to focus on developing their intellectual capacities and appreciating the arts. Other possible negative effect which may be associated with neurotic needs includes anxiety and stress owing to failure to meet the needs that hamper good motivation. An understanding of this balance helps a person to continue positive development in oneself and in people that one influences or coaches.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From a biblical point of view, knowing and meeting people's needs starts with having a close relationship with God. The Bible says, "According to the riches of His glory in Christ Jesus," God will take care of all our needs. In contrast to Maslow's focus on self-actualization, the Bible tells us that a personal relationship with God is the only way to find true happiness. The intellectual and artistic pursuits reflect the beauty and knowledge of what God made. It's important to believe in God's plan and His power to heal us emotionally and spiritually when we're dealing with neurotic expectations.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6.jpeg" Type="http://schemas.openxmlformats.org/officeDocument/2006/relationships/image"/><Relationship Id="rId4"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2EAE7"/>
        </a:solidFill>
      </p:bgPr>
    </p:bg>
    <p:spTree>
      <p:nvGrpSpPr>
        <p:cNvPr id="1" name=""/>
        <p:cNvGrpSpPr/>
        <p:nvPr/>
      </p:nvGrpSpPr>
      <p:grpSpPr>
        <a:xfrm>
          <a:off x="0" y="0"/>
          <a:ext cx="0" cy="0"/>
          <a:chOff x="0" y="0"/>
          <a:chExt cx="0" cy="0"/>
        </a:xfrm>
      </p:grpSpPr>
      <p:grpSp>
        <p:nvGrpSpPr>
          <p:cNvPr name="Group 2" id="2"/>
          <p:cNvGrpSpPr/>
          <p:nvPr/>
        </p:nvGrpSpPr>
        <p:grpSpPr>
          <a:xfrm rot="0">
            <a:off x="-2934085" y="-2971800"/>
            <a:ext cx="16230600" cy="16230600"/>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90C03"/>
            </a:solidFill>
          </p:spPr>
        </p:sp>
      </p:grpSp>
      <p:sp>
        <p:nvSpPr>
          <p:cNvPr name="Freeform 4" id="4"/>
          <p:cNvSpPr/>
          <p:nvPr/>
        </p:nvSpPr>
        <p:spPr>
          <a:xfrm flipH="false" flipV="false" rot="0">
            <a:off x="10366550" y="2746155"/>
            <a:ext cx="11529239" cy="10250542"/>
          </a:xfrm>
          <a:custGeom>
            <a:avLst/>
            <a:gdLst/>
            <a:ahLst/>
            <a:cxnLst/>
            <a:rect r="r" b="b" t="t" l="l"/>
            <a:pathLst>
              <a:path h="10250542" w="11529239">
                <a:moveTo>
                  <a:pt x="0" y="0"/>
                </a:moveTo>
                <a:lnTo>
                  <a:pt x="11529239" y="0"/>
                </a:lnTo>
                <a:lnTo>
                  <a:pt x="11529239" y="10250541"/>
                </a:lnTo>
                <a:lnTo>
                  <a:pt x="0" y="1025054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08421" y="1723720"/>
            <a:ext cx="7591544" cy="7591514"/>
            <a:chOff x="0" y="0"/>
            <a:chExt cx="6350000" cy="6349975"/>
          </a:xfrm>
        </p:grpSpPr>
        <p:sp>
          <p:nvSpPr>
            <p:cNvPr name="Freeform 6" id="6"/>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39285" t="0" r="-39285" b="0"/>
              </a:stretch>
            </a:blipFill>
          </p:spPr>
        </p:sp>
      </p:grpSp>
      <p:sp>
        <p:nvSpPr>
          <p:cNvPr name="TextBox 7" id="7"/>
          <p:cNvSpPr txBox="true"/>
          <p:nvPr/>
        </p:nvSpPr>
        <p:spPr>
          <a:xfrm rot="0">
            <a:off x="453554" y="725182"/>
            <a:ext cx="11633485" cy="1958975"/>
          </a:xfrm>
          <a:prstGeom prst="rect">
            <a:avLst/>
          </a:prstGeom>
        </p:spPr>
        <p:txBody>
          <a:bodyPr anchor="t" rtlCol="false" tIns="0" lIns="0" bIns="0" rIns="0">
            <a:spAutoFit/>
          </a:bodyPr>
          <a:lstStyle/>
          <a:p>
            <a:pPr algn="l">
              <a:lnSpc>
                <a:spcPts val="5199"/>
              </a:lnSpc>
            </a:pPr>
            <a:r>
              <a:rPr lang="en-US" sz="3999" spc="199">
                <a:solidFill>
                  <a:srgbClr val="F2EAE7"/>
                </a:solidFill>
                <a:latin typeface="Alice Bold"/>
                <a:ea typeface="Alice Bold"/>
                <a:cs typeface="Alice Bold"/>
                <a:sym typeface="Alice Bold"/>
              </a:rPr>
              <a:t>Understanding Maslow’s Additional Categories of Needs: Aesthetic, Cognitive, and Neurotic</a:t>
            </a:r>
          </a:p>
        </p:txBody>
      </p:sp>
      <p:sp>
        <p:nvSpPr>
          <p:cNvPr name="TextBox 8" id="8"/>
          <p:cNvSpPr txBox="true"/>
          <p:nvPr/>
        </p:nvSpPr>
        <p:spPr>
          <a:xfrm rot="0">
            <a:off x="453554" y="3790272"/>
            <a:ext cx="5113362" cy="466725"/>
          </a:xfrm>
          <a:prstGeom prst="rect">
            <a:avLst/>
          </a:prstGeom>
        </p:spPr>
        <p:txBody>
          <a:bodyPr anchor="t" rtlCol="false" tIns="0" lIns="0" bIns="0" rIns="0">
            <a:spAutoFit/>
          </a:bodyPr>
          <a:lstStyle/>
          <a:p>
            <a:pPr algn="l">
              <a:lnSpc>
                <a:spcPts val="3600"/>
              </a:lnSpc>
            </a:pPr>
            <a:r>
              <a:rPr lang="en-US" sz="3000" spc="252">
                <a:solidFill>
                  <a:srgbClr val="F2EAE7"/>
                </a:solidFill>
                <a:latin typeface="Alice Bold"/>
                <a:ea typeface="Alice Bold"/>
                <a:cs typeface="Alice Bold"/>
                <a:sym typeface="Alice Bold"/>
              </a:rPr>
              <a:t>Your Name:</a:t>
            </a:r>
            <a:r>
              <a:rPr lang="en-US" sz="3000" spc="252">
                <a:solidFill>
                  <a:srgbClr val="F2EAE7"/>
                </a:solidFill>
                <a:latin typeface="Alice Bold"/>
                <a:ea typeface="Alice Bold"/>
                <a:cs typeface="Alice Bold"/>
                <a:sym typeface="Alice Bold"/>
              </a:rPr>
              <a:t> </a:t>
            </a:r>
          </a:p>
        </p:txBody>
      </p:sp>
      <p:sp>
        <p:nvSpPr>
          <p:cNvPr name="TextBox 9" id="9"/>
          <p:cNvSpPr txBox="true"/>
          <p:nvPr/>
        </p:nvSpPr>
        <p:spPr>
          <a:xfrm rot="0">
            <a:off x="453554" y="6448425"/>
            <a:ext cx="5113362" cy="466725"/>
          </a:xfrm>
          <a:prstGeom prst="rect">
            <a:avLst/>
          </a:prstGeom>
        </p:spPr>
        <p:txBody>
          <a:bodyPr anchor="t" rtlCol="false" tIns="0" lIns="0" bIns="0" rIns="0">
            <a:spAutoFit/>
          </a:bodyPr>
          <a:lstStyle/>
          <a:p>
            <a:pPr algn="l">
              <a:lnSpc>
                <a:spcPts val="3600"/>
              </a:lnSpc>
            </a:pPr>
            <a:r>
              <a:rPr lang="en-US" sz="3000" spc="252">
                <a:solidFill>
                  <a:srgbClr val="F2EAE7"/>
                </a:solidFill>
                <a:latin typeface="Alice Bold"/>
                <a:ea typeface="Alice Bold"/>
                <a:cs typeface="Alice Bold"/>
                <a:sym typeface="Alice Bold"/>
              </a:rPr>
              <a:t>Date: </a:t>
            </a:r>
          </a:p>
        </p:txBody>
      </p:sp>
      <p:sp>
        <p:nvSpPr>
          <p:cNvPr name="TextBox 10" id="10"/>
          <p:cNvSpPr txBox="true"/>
          <p:nvPr/>
        </p:nvSpPr>
        <p:spPr>
          <a:xfrm rot="0">
            <a:off x="453554" y="5562600"/>
            <a:ext cx="9239477" cy="466725"/>
          </a:xfrm>
          <a:prstGeom prst="rect">
            <a:avLst/>
          </a:prstGeom>
        </p:spPr>
        <p:txBody>
          <a:bodyPr anchor="t" rtlCol="false" tIns="0" lIns="0" bIns="0" rIns="0">
            <a:spAutoFit/>
          </a:bodyPr>
          <a:lstStyle/>
          <a:p>
            <a:pPr algn="l">
              <a:lnSpc>
                <a:spcPts val="3600"/>
              </a:lnSpc>
            </a:pPr>
            <a:r>
              <a:rPr lang="en-US" sz="3000" spc="252">
                <a:solidFill>
                  <a:srgbClr val="F2EAE7"/>
                </a:solidFill>
                <a:latin typeface="Alice Bold"/>
                <a:ea typeface="Alice Bold"/>
                <a:cs typeface="Alice Bold"/>
                <a:sym typeface="Alice Bold"/>
              </a:rPr>
              <a:t>Course Name and Code:</a:t>
            </a:r>
          </a:p>
        </p:txBody>
      </p:sp>
      <p:sp>
        <p:nvSpPr>
          <p:cNvPr name="TextBox 11" id="11"/>
          <p:cNvSpPr txBox="true"/>
          <p:nvPr/>
        </p:nvSpPr>
        <p:spPr>
          <a:xfrm rot="0">
            <a:off x="453554" y="4676775"/>
            <a:ext cx="5113362" cy="466725"/>
          </a:xfrm>
          <a:prstGeom prst="rect">
            <a:avLst/>
          </a:prstGeom>
        </p:spPr>
        <p:txBody>
          <a:bodyPr anchor="t" rtlCol="false" tIns="0" lIns="0" bIns="0" rIns="0">
            <a:spAutoFit/>
          </a:bodyPr>
          <a:lstStyle/>
          <a:p>
            <a:pPr algn="l">
              <a:lnSpc>
                <a:spcPts val="3600"/>
              </a:lnSpc>
            </a:pPr>
            <a:r>
              <a:rPr lang="en-US" sz="3000" spc="252">
                <a:solidFill>
                  <a:srgbClr val="F2EAE7"/>
                </a:solidFill>
                <a:latin typeface="Alice Bold"/>
                <a:ea typeface="Alice Bold"/>
                <a:cs typeface="Alice Bold"/>
                <a:sym typeface="Alice Bold"/>
              </a:rPr>
              <a:t>University: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2EAE7"/>
        </a:solidFill>
      </p:bgPr>
    </p:bg>
    <p:spTree>
      <p:nvGrpSpPr>
        <p:cNvPr id="1" name=""/>
        <p:cNvGrpSpPr/>
        <p:nvPr/>
      </p:nvGrpSpPr>
      <p:grpSpPr>
        <a:xfrm>
          <a:off x="0" y="0"/>
          <a:ext cx="0" cy="0"/>
          <a:chOff x="0" y="0"/>
          <a:chExt cx="0" cy="0"/>
        </a:xfrm>
      </p:grpSpPr>
      <p:grpSp>
        <p:nvGrpSpPr>
          <p:cNvPr name="Group 2" id="2"/>
          <p:cNvGrpSpPr/>
          <p:nvPr/>
        </p:nvGrpSpPr>
        <p:grpSpPr>
          <a:xfrm rot="0">
            <a:off x="1276418" y="-2141979"/>
            <a:ext cx="18037444" cy="18037444"/>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90C03"/>
            </a:solidFill>
          </p:spPr>
        </p:sp>
      </p:grpSp>
      <p:grpSp>
        <p:nvGrpSpPr>
          <p:cNvPr name="Group 4" id="4"/>
          <p:cNvGrpSpPr>
            <a:grpSpLocks noChangeAspect="true"/>
          </p:cNvGrpSpPr>
          <p:nvPr/>
        </p:nvGrpSpPr>
        <p:grpSpPr>
          <a:xfrm rot="0">
            <a:off x="520001" y="1819274"/>
            <a:ext cx="7744285" cy="5420999"/>
            <a:chOff x="0" y="0"/>
            <a:chExt cx="6350000" cy="4445000"/>
          </a:xfrm>
        </p:grpSpPr>
        <p:sp>
          <p:nvSpPr>
            <p:cNvPr name="Freeform 5" id="5"/>
            <p:cNvSpPr/>
            <p:nvPr/>
          </p:nvSpPr>
          <p:spPr>
            <a:xfrm flipH="false" flipV="false" rot="0">
              <a:off x="0" y="0"/>
              <a:ext cx="6350000" cy="4445000"/>
            </a:xfrm>
            <a:custGeom>
              <a:avLst/>
              <a:gdLst/>
              <a:ahLst/>
              <a:cxnLst/>
              <a:rect r="r" b="b" t="t" l="l"/>
              <a:pathLst>
                <a:path h="4445000" w="6350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3"/>
              <a:stretch>
                <a:fillRect l="0" t="-21428" r="0" b="-21428"/>
              </a:stretch>
            </a:blipFill>
          </p:spPr>
        </p:sp>
        <p:sp>
          <p:nvSpPr>
            <p:cNvPr name="Freeform 6" id="6"/>
            <p:cNvSpPr/>
            <p:nvPr/>
          </p:nvSpPr>
          <p:spPr>
            <a:xfrm flipH="false" flipV="false" rot="0">
              <a:off x="0" y="0"/>
              <a:ext cx="6350000" cy="4445000"/>
            </a:xfrm>
            <a:custGeom>
              <a:avLst/>
              <a:gdLst/>
              <a:ahLst/>
              <a:cxnLst/>
              <a:rect r="r" b="b" t="t" l="l"/>
              <a:pathLst>
                <a:path h="4445000" w="6350000">
                  <a:moveTo>
                    <a:pt x="6330950" y="3429000"/>
                  </a:moveTo>
                  <a:cubicBezTo>
                    <a:pt x="6330950" y="3978910"/>
                    <a:pt x="5883910" y="4425950"/>
                    <a:pt x="5334000" y="4425950"/>
                  </a:cubicBezTo>
                  <a:lnTo>
                    <a:pt x="1016000" y="4425950"/>
                  </a:lnTo>
                  <a:cubicBezTo>
                    <a:pt x="466090" y="4425950"/>
                    <a:pt x="19050" y="3978910"/>
                    <a:pt x="19050" y="3429000"/>
                  </a:cubicBezTo>
                  <a:lnTo>
                    <a:pt x="19050" y="1016000"/>
                  </a:lnTo>
                  <a:cubicBezTo>
                    <a:pt x="19050" y="466090"/>
                    <a:pt x="466090" y="19050"/>
                    <a:pt x="1016000" y="19050"/>
                  </a:cubicBezTo>
                  <a:lnTo>
                    <a:pt x="5334000" y="19050"/>
                  </a:lnTo>
                  <a:cubicBezTo>
                    <a:pt x="5883910" y="19050"/>
                    <a:pt x="6330950" y="466090"/>
                    <a:pt x="6330950" y="1016000"/>
                  </a:cubicBezTo>
                  <a:lnTo>
                    <a:pt x="6330950" y="3429000"/>
                  </a:lnTo>
                  <a:moveTo>
                    <a:pt x="6350000" y="3429000"/>
                  </a:moveTo>
                  <a:lnTo>
                    <a:pt x="6350000" y="1016000"/>
                  </a:lnTo>
                  <a:cubicBezTo>
                    <a:pt x="6350000" y="454660"/>
                    <a:pt x="5895340" y="0"/>
                    <a:pt x="5334000" y="0"/>
                  </a:cubicBezTo>
                  <a:lnTo>
                    <a:pt x="1016000" y="0"/>
                  </a:lnTo>
                  <a:cubicBezTo>
                    <a:pt x="454660" y="0"/>
                    <a:pt x="0" y="454660"/>
                    <a:pt x="0" y="1016000"/>
                  </a:cubicBezTo>
                  <a:lnTo>
                    <a:pt x="0" y="3429000"/>
                  </a:lnTo>
                  <a:cubicBezTo>
                    <a:pt x="0" y="3990340"/>
                    <a:pt x="454660" y="4445000"/>
                    <a:pt x="1016000" y="4445000"/>
                  </a:cubicBezTo>
                  <a:lnTo>
                    <a:pt x="5334000" y="4445000"/>
                  </a:lnTo>
                  <a:cubicBezTo>
                    <a:pt x="5895340" y="4445000"/>
                    <a:pt x="6350000" y="3990340"/>
                    <a:pt x="6350000" y="3429000"/>
                  </a:cubicBezTo>
                  <a:lnTo>
                    <a:pt x="6350000" y="3429000"/>
                  </a:lnTo>
                  <a:close/>
                </a:path>
              </a:pathLst>
            </a:custGeom>
            <a:solidFill>
              <a:srgbClr val="A9683D"/>
            </a:solidFill>
          </p:spPr>
        </p:sp>
      </p:grpSp>
      <p:sp>
        <p:nvSpPr>
          <p:cNvPr name="TextBox 7" id="7"/>
          <p:cNvSpPr txBox="true"/>
          <p:nvPr/>
        </p:nvSpPr>
        <p:spPr>
          <a:xfrm rot="0">
            <a:off x="2444990" y="581381"/>
            <a:ext cx="12020316" cy="913688"/>
          </a:xfrm>
          <a:prstGeom prst="rect">
            <a:avLst/>
          </a:prstGeom>
        </p:spPr>
        <p:txBody>
          <a:bodyPr anchor="t" rtlCol="false" tIns="0" lIns="0" bIns="0" rIns="0">
            <a:spAutoFit/>
          </a:bodyPr>
          <a:lstStyle/>
          <a:p>
            <a:pPr algn="r">
              <a:lnSpc>
                <a:spcPts val="7018"/>
              </a:lnSpc>
            </a:pPr>
            <a:r>
              <a:rPr lang="en-US" sz="6156" spc="203">
                <a:solidFill>
                  <a:srgbClr val="F2EAE7"/>
                </a:solidFill>
                <a:latin typeface="Alice Bold"/>
                <a:ea typeface="Alice Bold"/>
                <a:cs typeface="Alice Bold"/>
                <a:sym typeface="Alice Bold"/>
              </a:rPr>
              <a:t>Aesthetic Needs</a:t>
            </a:r>
          </a:p>
        </p:txBody>
      </p:sp>
      <p:sp>
        <p:nvSpPr>
          <p:cNvPr name="TextBox 8" id="8"/>
          <p:cNvSpPr txBox="true"/>
          <p:nvPr/>
        </p:nvSpPr>
        <p:spPr>
          <a:xfrm rot="0">
            <a:off x="8264285" y="2093308"/>
            <a:ext cx="8605136" cy="6831330"/>
          </a:xfrm>
          <a:prstGeom prst="rect">
            <a:avLst/>
          </a:prstGeom>
        </p:spPr>
        <p:txBody>
          <a:bodyPr anchor="t" rtlCol="false" tIns="0" lIns="0" bIns="0" rIns="0">
            <a:spAutoFit/>
          </a:bodyPr>
          <a:lstStyle/>
          <a:p>
            <a:pPr algn="l" marL="647698" indent="-323849" lvl="1">
              <a:lnSpc>
                <a:spcPts val="4559"/>
              </a:lnSpc>
              <a:buFont typeface="Arial"/>
              <a:buChar char="•"/>
            </a:pPr>
            <a:r>
              <a:rPr lang="en-US" sz="2999">
                <a:solidFill>
                  <a:srgbClr val="F2EAE7"/>
                </a:solidFill>
                <a:latin typeface="Alice Bold"/>
                <a:ea typeface="Alice Bold"/>
                <a:cs typeface="Alice Bold"/>
                <a:sym typeface="Alice Bold"/>
              </a:rPr>
              <a:t>Definition: </a:t>
            </a:r>
            <a:r>
              <a:rPr lang="en-US" sz="2999">
                <a:solidFill>
                  <a:srgbClr val="F2EAE7"/>
                </a:solidFill>
                <a:latin typeface="Alice"/>
                <a:ea typeface="Alice"/>
                <a:cs typeface="Alice"/>
                <a:sym typeface="Alice"/>
              </a:rPr>
              <a:t>Maslow's aesthetic needs pertain to the human desire for beauty, balance, and form (Feist et al., 2020).</a:t>
            </a:r>
          </a:p>
          <a:p>
            <a:pPr algn="l" marL="647698" indent="-323849" lvl="1">
              <a:lnSpc>
                <a:spcPts val="4559"/>
              </a:lnSpc>
              <a:buFont typeface="Arial"/>
              <a:buChar char="•"/>
            </a:pPr>
            <a:r>
              <a:rPr lang="en-US" sz="2999">
                <a:solidFill>
                  <a:srgbClr val="F2EAE7"/>
                </a:solidFill>
                <a:latin typeface="Alice Bold"/>
                <a:ea typeface="Alice Bold"/>
                <a:cs typeface="Alice Bold"/>
                <a:sym typeface="Alice Bold"/>
              </a:rPr>
              <a:t>Explanation:</a:t>
            </a:r>
            <a:r>
              <a:rPr lang="en-US" sz="2999">
                <a:solidFill>
                  <a:srgbClr val="F2EAE7"/>
                </a:solidFill>
                <a:latin typeface="Alice"/>
                <a:ea typeface="Alice"/>
                <a:cs typeface="Alice"/>
                <a:sym typeface="Alice"/>
              </a:rPr>
              <a:t> These needs reflect our intrinsic drive to seek out and appreciate artistic and sensory experiences that foster peace and fulfillment.</a:t>
            </a:r>
          </a:p>
          <a:p>
            <a:pPr algn="l" marL="647698" indent="-323849" lvl="1">
              <a:lnSpc>
                <a:spcPts val="4559"/>
              </a:lnSpc>
              <a:buFont typeface="Arial"/>
              <a:buChar char="•"/>
            </a:pPr>
            <a:r>
              <a:rPr lang="en-US" sz="2999">
                <a:solidFill>
                  <a:srgbClr val="F2EAE7"/>
                </a:solidFill>
                <a:latin typeface="Alice Bold"/>
                <a:ea typeface="Alice Bold"/>
                <a:cs typeface="Alice Bold"/>
                <a:sym typeface="Alice Bold"/>
              </a:rPr>
              <a:t>Example: </a:t>
            </a:r>
            <a:r>
              <a:rPr lang="en-US" sz="2999">
                <a:solidFill>
                  <a:srgbClr val="F2EAE7"/>
                </a:solidFill>
                <a:latin typeface="Alice"/>
                <a:ea typeface="Alice"/>
                <a:cs typeface="Alice"/>
                <a:sym typeface="Alice"/>
              </a:rPr>
              <a:t>A person may feel uneasy or incomplete without the presence of beauty in their environment, such as nature, art, or music.</a:t>
            </a:r>
          </a:p>
          <a:p>
            <a:pPr algn="l">
              <a:lnSpc>
                <a:spcPts val="455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90C03"/>
        </a:solidFill>
      </p:bgPr>
    </p:bg>
    <p:spTree>
      <p:nvGrpSpPr>
        <p:cNvPr id="1" name=""/>
        <p:cNvGrpSpPr/>
        <p:nvPr/>
      </p:nvGrpSpPr>
      <p:grpSpPr>
        <a:xfrm>
          <a:off x="0" y="0"/>
          <a:ext cx="0" cy="0"/>
          <a:chOff x="0" y="0"/>
          <a:chExt cx="0" cy="0"/>
        </a:xfrm>
      </p:grpSpPr>
      <p:grpSp>
        <p:nvGrpSpPr>
          <p:cNvPr name="Group 2" id="2"/>
          <p:cNvGrpSpPr/>
          <p:nvPr/>
        </p:nvGrpSpPr>
        <p:grpSpPr>
          <a:xfrm rot="0">
            <a:off x="10255871" y="1641786"/>
            <a:ext cx="7003429" cy="7003429"/>
            <a:chOff x="0" y="0"/>
            <a:chExt cx="13716000" cy="13716000"/>
          </a:xfrm>
        </p:grpSpPr>
        <p:sp>
          <p:nvSpPr>
            <p:cNvPr name="Freeform 3" id="3"/>
            <p:cNvSpPr/>
            <p:nvPr/>
          </p:nvSpPr>
          <p:spPr>
            <a:xfrm flipH="false" flipV="false" rot="0">
              <a:off x="0" y="0"/>
              <a:ext cx="13716000" cy="13716000"/>
            </a:xfrm>
            <a:custGeom>
              <a:avLst/>
              <a:gdLst/>
              <a:ahLst/>
              <a:cxnLst/>
              <a:rect r="r" b="b" t="t" l="l"/>
              <a:pathLst>
                <a:path h="13716000" w="13716000">
                  <a:moveTo>
                    <a:pt x="6857994" y="0"/>
                  </a:moveTo>
                  <a:lnTo>
                    <a:pt x="6858008" y="0"/>
                  </a:lnTo>
                  <a:cubicBezTo>
                    <a:pt x="10645573" y="1"/>
                    <a:pt x="13716000" y="3070429"/>
                    <a:pt x="13716000" y="6857994"/>
                  </a:cubicBezTo>
                  <a:lnTo>
                    <a:pt x="13716000" y="13716000"/>
                  </a:lnTo>
                  <a:lnTo>
                    <a:pt x="0" y="13716000"/>
                  </a:lnTo>
                  <a:lnTo>
                    <a:pt x="0" y="6857994"/>
                  </a:lnTo>
                  <a:cubicBezTo>
                    <a:pt x="0" y="3070428"/>
                    <a:pt x="3070428" y="0"/>
                    <a:pt x="6857994" y="0"/>
                  </a:cubicBezTo>
                  <a:close/>
                </a:path>
              </a:pathLst>
            </a:custGeom>
            <a:blipFill>
              <a:blip r:embed="rId3"/>
              <a:stretch>
                <a:fillRect l="-9223" t="0" r="-9223" b="0"/>
              </a:stretch>
            </a:blipFill>
          </p:spPr>
        </p:sp>
      </p:grpSp>
      <p:sp>
        <p:nvSpPr>
          <p:cNvPr name="TextBox 4" id="4"/>
          <p:cNvSpPr txBox="true"/>
          <p:nvPr/>
        </p:nvSpPr>
        <p:spPr>
          <a:xfrm rot="0">
            <a:off x="1283050" y="620078"/>
            <a:ext cx="7756838" cy="893444"/>
          </a:xfrm>
          <a:prstGeom prst="rect">
            <a:avLst/>
          </a:prstGeom>
        </p:spPr>
        <p:txBody>
          <a:bodyPr anchor="t" rtlCol="false" tIns="0" lIns="0" bIns="0" rIns="0">
            <a:spAutoFit/>
          </a:bodyPr>
          <a:lstStyle/>
          <a:p>
            <a:pPr algn="l">
              <a:lnSpc>
                <a:spcPts val="6719"/>
              </a:lnSpc>
            </a:pPr>
            <a:r>
              <a:rPr lang="en-US" sz="6399">
                <a:solidFill>
                  <a:srgbClr val="F2EAE7"/>
                </a:solidFill>
                <a:latin typeface="Alice Bold"/>
                <a:ea typeface="Alice Bold"/>
                <a:cs typeface="Alice Bold"/>
                <a:sym typeface="Alice Bold"/>
              </a:rPr>
              <a:t>Cognitive Needs</a:t>
            </a:r>
          </a:p>
        </p:txBody>
      </p:sp>
      <p:sp>
        <p:nvSpPr>
          <p:cNvPr name="TextBox 5" id="5"/>
          <p:cNvSpPr txBox="true"/>
          <p:nvPr/>
        </p:nvSpPr>
        <p:spPr>
          <a:xfrm rot="0">
            <a:off x="802611" y="2400300"/>
            <a:ext cx="8717714" cy="6798945"/>
          </a:xfrm>
          <a:prstGeom prst="rect">
            <a:avLst/>
          </a:prstGeom>
        </p:spPr>
        <p:txBody>
          <a:bodyPr anchor="t" rtlCol="false" tIns="0" lIns="0" bIns="0" rIns="0">
            <a:spAutoFit/>
          </a:bodyPr>
          <a:lstStyle/>
          <a:p>
            <a:pPr algn="l" marL="647698" indent="-323849" lvl="1">
              <a:lnSpc>
                <a:spcPts val="4139"/>
              </a:lnSpc>
              <a:buFont typeface="Arial"/>
              <a:buChar char="•"/>
            </a:pPr>
            <a:r>
              <a:rPr lang="en-US" sz="2999" spc="209">
                <a:solidFill>
                  <a:srgbClr val="F2EAE7"/>
                </a:solidFill>
                <a:latin typeface="Alice Bold"/>
                <a:ea typeface="Alice Bold"/>
                <a:cs typeface="Alice Bold"/>
                <a:sym typeface="Alice Bold"/>
              </a:rPr>
              <a:t>Definition:</a:t>
            </a:r>
            <a:r>
              <a:rPr lang="en-US" sz="2999" spc="209">
                <a:solidFill>
                  <a:srgbClr val="F2EAE7"/>
                </a:solidFill>
                <a:latin typeface="Alice"/>
                <a:ea typeface="Alice"/>
                <a:cs typeface="Alice"/>
                <a:sym typeface="Alice"/>
              </a:rPr>
              <a:t> Cognitive needs relate to the desire for knowledge, understanding, and mental growth (Maurer et al., 2023).</a:t>
            </a:r>
          </a:p>
          <a:p>
            <a:pPr algn="l" marL="647698" indent="-323849" lvl="1">
              <a:lnSpc>
                <a:spcPts val="4139"/>
              </a:lnSpc>
              <a:buFont typeface="Arial"/>
              <a:buChar char="•"/>
            </a:pPr>
            <a:r>
              <a:rPr lang="en-US" sz="2999" spc="209">
                <a:solidFill>
                  <a:srgbClr val="F2EAE7"/>
                </a:solidFill>
                <a:latin typeface="Alice Bold"/>
                <a:ea typeface="Alice Bold"/>
                <a:cs typeface="Alice Bold"/>
                <a:sym typeface="Alice Bold"/>
              </a:rPr>
              <a:t>Explanation</a:t>
            </a:r>
            <a:r>
              <a:rPr lang="en-US" sz="2999" spc="209">
                <a:solidFill>
                  <a:srgbClr val="F2EAE7"/>
                </a:solidFill>
                <a:latin typeface="Alice"/>
                <a:ea typeface="Alice"/>
                <a:cs typeface="Alice"/>
                <a:sym typeface="Alice"/>
              </a:rPr>
              <a:t>: These needs drive us to explore, understand, and make sense of the world, pushing individuals toward intellectual achievement and problem-solving.</a:t>
            </a:r>
          </a:p>
          <a:p>
            <a:pPr algn="l" marL="647698" indent="-323849" lvl="1">
              <a:lnSpc>
                <a:spcPts val="4139"/>
              </a:lnSpc>
              <a:buFont typeface="Arial"/>
              <a:buChar char="•"/>
            </a:pPr>
            <a:r>
              <a:rPr lang="en-US" sz="2999" spc="209">
                <a:solidFill>
                  <a:srgbClr val="F2EAE7"/>
                </a:solidFill>
                <a:latin typeface="Alice Bold"/>
                <a:ea typeface="Alice Bold"/>
                <a:cs typeface="Alice Bold"/>
                <a:sym typeface="Alice Bold"/>
              </a:rPr>
              <a:t>Example:</a:t>
            </a:r>
            <a:r>
              <a:rPr lang="en-US" sz="2999" spc="209">
                <a:solidFill>
                  <a:srgbClr val="F2EAE7"/>
                </a:solidFill>
                <a:latin typeface="Alice"/>
                <a:ea typeface="Alice"/>
                <a:cs typeface="Alice"/>
                <a:sym typeface="Alice"/>
              </a:rPr>
              <a:t> A student pursuing higher education for the joy of learning, rather than for external rewards, exemplifies this need.</a:t>
            </a:r>
          </a:p>
          <a:p>
            <a:pPr algn="l">
              <a:lnSpc>
                <a:spcPts val="413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grpSp>
        <p:nvGrpSpPr>
          <p:cNvPr name="Group 3" id="3"/>
          <p:cNvGrpSpPr/>
          <p:nvPr/>
        </p:nvGrpSpPr>
        <p:grpSpPr>
          <a:xfrm rot="0">
            <a:off x="6583011" y="-1825015"/>
            <a:ext cx="14174174" cy="14372001"/>
            <a:chOff x="0" y="0"/>
            <a:chExt cx="6262594" cy="6350000"/>
          </a:xfrm>
        </p:grpSpPr>
        <p:sp>
          <p:nvSpPr>
            <p:cNvPr name="Freeform 4" id="4"/>
            <p:cNvSpPr/>
            <p:nvPr/>
          </p:nvSpPr>
          <p:spPr>
            <a:xfrm flipH="false" flipV="false" rot="0">
              <a:off x="0" y="0"/>
              <a:ext cx="6262594" cy="6350000"/>
            </a:xfrm>
            <a:custGeom>
              <a:avLst/>
              <a:gdLst/>
              <a:ahLst/>
              <a:cxnLst/>
              <a:rect r="r" b="b" t="t" l="l"/>
              <a:pathLst>
                <a:path h="6350000" w="6262594">
                  <a:moveTo>
                    <a:pt x="3131297" y="0"/>
                  </a:moveTo>
                  <a:cubicBezTo>
                    <a:pt x="1401929" y="0"/>
                    <a:pt x="0" y="1421496"/>
                    <a:pt x="0" y="3175000"/>
                  </a:cubicBezTo>
                  <a:cubicBezTo>
                    <a:pt x="0" y="4928504"/>
                    <a:pt x="1401929" y="6350000"/>
                    <a:pt x="3131297" y="6350000"/>
                  </a:cubicBezTo>
                  <a:cubicBezTo>
                    <a:pt x="4860665" y="6350000"/>
                    <a:pt x="6262594" y="4928504"/>
                    <a:pt x="6262594" y="3175000"/>
                  </a:cubicBezTo>
                  <a:cubicBezTo>
                    <a:pt x="6262594" y="1421496"/>
                    <a:pt x="4860665" y="0"/>
                    <a:pt x="3131297" y="0"/>
                  </a:cubicBezTo>
                  <a:close/>
                </a:path>
              </a:pathLst>
            </a:custGeom>
            <a:solidFill>
              <a:srgbClr val="190C03"/>
            </a:solidFill>
          </p:spPr>
        </p:sp>
      </p:grpSp>
      <p:grpSp>
        <p:nvGrpSpPr>
          <p:cNvPr name="Group 5" id="5"/>
          <p:cNvGrpSpPr/>
          <p:nvPr/>
        </p:nvGrpSpPr>
        <p:grpSpPr>
          <a:xfrm rot="0">
            <a:off x="-847832" y="-273692"/>
            <a:ext cx="7430843" cy="11615270"/>
            <a:chOff x="0" y="0"/>
            <a:chExt cx="8628748" cy="13487735"/>
          </a:xfrm>
        </p:grpSpPr>
        <p:sp>
          <p:nvSpPr>
            <p:cNvPr name="Freeform 6" id="6"/>
            <p:cNvSpPr/>
            <p:nvPr/>
          </p:nvSpPr>
          <p:spPr>
            <a:xfrm flipH="false" flipV="false" rot="0">
              <a:off x="0" y="0"/>
              <a:ext cx="8628748" cy="13487735"/>
            </a:xfrm>
            <a:custGeom>
              <a:avLst/>
              <a:gdLst/>
              <a:ahLst/>
              <a:cxnLst/>
              <a:rect r="r" b="b" t="t" l="l"/>
              <a:pathLst>
                <a:path h="13487735" w="8628748">
                  <a:moveTo>
                    <a:pt x="0" y="12804356"/>
                  </a:moveTo>
                  <a:lnTo>
                    <a:pt x="0" y="683379"/>
                  </a:lnTo>
                  <a:cubicBezTo>
                    <a:pt x="0" y="305722"/>
                    <a:pt x="293377" y="0"/>
                    <a:pt x="655785" y="0"/>
                  </a:cubicBezTo>
                  <a:lnTo>
                    <a:pt x="7972963" y="0"/>
                  </a:lnTo>
                  <a:cubicBezTo>
                    <a:pt x="8335370" y="0"/>
                    <a:pt x="8628748" y="307520"/>
                    <a:pt x="8628748" y="683379"/>
                  </a:cubicBezTo>
                  <a:lnTo>
                    <a:pt x="8628748" y="12804356"/>
                  </a:lnTo>
                  <a:cubicBezTo>
                    <a:pt x="8628748" y="13182012"/>
                    <a:pt x="8335370" y="13487735"/>
                    <a:pt x="7972963" y="13487735"/>
                  </a:cubicBezTo>
                  <a:lnTo>
                    <a:pt x="655785" y="13487735"/>
                  </a:lnTo>
                  <a:cubicBezTo>
                    <a:pt x="295103" y="13487735"/>
                    <a:pt x="0" y="13182012"/>
                    <a:pt x="0" y="12804356"/>
                  </a:cubicBezTo>
                  <a:close/>
                </a:path>
              </a:pathLst>
            </a:custGeom>
            <a:blipFill>
              <a:blip r:embed="rId4"/>
              <a:stretch>
                <a:fillRect l="-51166" t="0" r="-51166" b="0"/>
              </a:stretch>
            </a:blipFill>
          </p:spPr>
        </p:sp>
      </p:grpSp>
      <p:sp>
        <p:nvSpPr>
          <p:cNvPr name="TextBox 7" id="7"/>
          <p:cNvSpPr txBox="true"/>
          <p:nvPr/>
        </p:nvSpPr>
        <p:spPr>
          <a:xfrm rot="0">
            <a:off x="8435829" y="2206779"/>
            <a:ext cx="9255019" cy="6534303"/>
          </a:xfrm>
          <a:prstGeom prst="rect">
            <a:avLst/>
          </a:prstGeom>
        </p:spPr>
        <p:txBody>
          <a:bodyPr anchor="t" rtlCol="false" tIns="0" lIns="0" bIns="0" rIns="0">
            <a:spAutoFit/>
          </a:bodyPr>
          <a:lstStyle/>
          <a:p>
            <a:pPr algn="l" marL="653427" indent="-326714" lvl="1">
              <a:lnSpc>
                <a:spcPts val="5205"/>
              </a:lnSpc>
              <a:buFont typeface="Arial"/>
              <a:buChar char="•"/>
            </a:pPr>
            <a:r>
              <a:rPr lang="en-US" sz="3026">
                <a:solidFill>
                  <a:srgbClr val="F2EAE7"/>
                </a:solidFill>
                <a:latin typeface="Alice Bold"/>
                <a:ea typeface="Alice Bold"/>
                <a:cs typeface="Alice Bold"/>
                <a:sym typeface="Alice Bold"/>
              </a:rPr>
              <a:t>Definition: </a:t>
            </a:r>
            <a:r>
              <a:rPr lang="en-US" sz="3026">
                <a:solidFill>
                  <a:srgbClr val="F2EAE7"/>
                </a:solidFill>
                <a:latin typeface="Alice"/>
                <a:ea typeface="Alice"/>
                <a:cs typeface="Alice"/>
                <a:sym typeface="Alice"/>
              </a:rPr>
              <a:t>Neurotic needs arise when individuals develop dysfunctional desires based on anxiety and psychological imbalance (Tamrin et al., 2023).</a:t>
            </a:r>
          </a:p>
          <a:p>
            <a:pPr algn="l" marL="653427" indent="-326714" lvl="1">
              <a:lnSpc>
                <a:spcPts val="5205"/>
              </a:lnSpc>
              <a:buFont typeface="Arial"/>
              <a:buChar char="•"/>
            </a:pPr>
            <a:r>
              <a:rPr lang="en-US" sz="3026">
                <a:solidFill>
                  <a:srgbClr val="F2EAE7"/>
                </a:solidFill>
                <a:latin typeface="Alice Bold"/>
                <a:ea typeface="Alice Bold"/>
                <a:cs typeface="Alice Bold"/>
                <a:sym typeface="Alice Bold"/>
              </a:rPr>
              <a:t>Explanation:</a:t>
            </a:r>
            <a:r>
              <a:rPr lang="en-US" sz="3026">
                <a:solidFill>
                  <a:srgbClr val="F2EAE7"/>
                </a:solidFill>
                <a:latin typeface="Alice"/>
                <a:ea typeface="Alice"/>
                <a:cs typeface="Alice"/>
                <a:sym typeface="Alice"/>
              </a:rPr>
              <a:t> Unlike the healthy needs that lead to growth, neurotic needs are compensatory, aiming to defend against feelings of inadequacy or fear.</a:t>
            </a:r>
          </a:p>
          <a:p>
            <a:pPr algn="l" marL="653427" indent="-326714" lvl="1">
              <a:lnSpc>
                <a:spcPts val="5205"/>
              </a:lnSpc>
              <a:buFont typeface="Arial"/>
              <a:buChar char="•"/>
            </a:pPr>
            <a:r>
              <a:rPr lang="en-US" sz="3026">
                <a:solidFill>
                  <a:srgbClr val="F2EAE7"/>
                </a:solidFill>
                <a:latin typeface="Alice Bold"/>
                <a:ea typeface="Alice Bold"/>
                <a:cs typeface="Alice Bold"/>
                <a:sym typeface="Alice Bold"/>
              </a:rPr>
              <a:t>Example:</a:t>
            </a:r>
            <a:r>
              <a:rPr lang="en-US" sz="3026">
                <a:solidFill>
                  <a:srgbClr val="F2EAE7"/>
                </a:solidFill>
                <a:latin typeface="Alice"/>
                <a:ea typeface="Alice"/>
                <a:cs typeface="Alice"/>
                <a:sym typeface="Alice"/>
              </a:rPr>
              <a:t> Excessive need for approval or control often stems from underlying insecurity or unfulfilled emotional needs.</a:t>
            </a:r>
          </a:p>
          <a:p>
            <a:pPr algn="l">
              <a:lnSpc>
                <a:spcPts val="5205"/>
              </a:lnSpc>
            </a:pPr>
          </a:p>
        </p:txBody>
      </p:sp>
      <p:sp>
        <p:nvSpPr>
          <p:cNvPr name="TextBox 8" id="8"/>
          <p:cNvSpPr txBox="true"/>
          <p:nvPr/>
        </p:nvSpPr>
        <p:spPr>
          <a:xfrm rot="0">
            <a:off x="8699604" y="561007"/>
            <a:ext cx="7256355" cy="1045374"/>
          </a:xfrm>
          <a:prstGeom prst="rect">
            <a:avLst/>
          </a:prstGeom>
        </p:spPr>
        <p:txBody>
          <a:bodyPr anchor="t" rtlCol="false" tIns="0" lIns="0" bIns="0" rIns="0">
            <a:spAutoFit/>
          </a:bodyPr>
          <a:lstStyle/>
          <a:p>
            <a:pPr algn="l">
              <a:lnSpc>
                <a:spcPts val="8157"/>
              </a:lnSpc>
            </a:pPr>
            <a:r>
              <a:rPr lang="en-US" sz="7032">
                <a:solidFill>
                  <a:srgbClr val="F2EAE7"/>
                </a:solidFill>
                <a:latin typeface="Alice Bold"/>
                <a:ea typeface="Alice Bold"/>
                <a:cs typeface="Alice Bold"/>
                <a:sym typeface="Alice Bold"/>
              </a:rPr>
              <a:t>Neurotic Needs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4655" t="0" r="-4655" b="0"/>
            </a:stretch>
          </a:blipFill>
        </p:spPr>
      </p:sp>
      <p:sp>
        <p:nvSpPr>
          <p:cNvPr name="Freeform 3" id="3"/>
          <p:cNvSpPr/>
          <p:nvPr/>
        </p:nvSpPr>
        <p:spPr>
          <a:xfrm flipH="false" flipV="false" rot="-580978">
            <a:off x="-2492882" y="-2417162"/>
            <a:ext cx="5833272" cy="4834324"/>
          </a:xfrm>
          <a:custGeom>
            <a:avLst/>
            <a:gdLst/>
            <a:ahLst/>
            <a:cxnLst/>
            <a:rect r="r" b="b" t="t" l="l"/>
            <a:pathLst>
              <a:path h="4834324" w="5833272">
                <a:moveTo>
                  <a:pt x="0" y="0"/>
                </a:moveTo>
                <a:lnTo>
                  <a:pt x="5833272" y="0"/>
                </a:lnTo>
                <a:lnTo>
                  <a:pt x="5833272" y="4834324"/>
                </a:lnTo>
                <a:lnTo>
                  <a:pt x="0" y="48343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6711411" y="-804251"/>
            <a:ext cx="14372001" cy="14372001"/>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90C03"/>
            </a:solidFill>
          </p:spPr>
        </p:sp>
      </p:grpSp>
      <p:grpSp>
        <p:nvGrpSpPr>
          <p:cNvPr name="Group 6" id="6"/>
          <p:cNvGrpSpPr/>
          <p:nvPr/>
        </p:nvGrpSpPr>
        <p:grpSpPr>
          <a:xfrm rot="0">
            <a:off x="901834" y="1867151"/>
            <a:ext cx="6824555" cy="6231072"/>
            <a:chOff x="0" y="0"/>
            <a:chExt cx="3282950" cy="2997455"/>
          </a:xfrm>
        </p:grpSpPr>
        <p:sp>
          <p:nvSpPr>
            <p:cNvPr name="Freeform 7" id="7"/>
            <p:cNvSpPr/>
            <p:nvPr/>
          </p:nvSpPr>
          <p:spPr>
            <a:xfrm flipH="false" flipV="false" rot="0">
              <a:off x="0" y="0"/>
              <a:ext cx="3282950" cy="2997455"/>
            </a:xfrm>
            <a:custGeom>
              <a:avLst/>
              <a:gdLst/>
              <a:ahLst/>
              <a:cxnLst/>
              <a:rect r="r" b="b" t="t" l="l"/>
              <a:pathLst>
                <a:path h="2997455" w="3282950">
                  <a:moveTo>
                    <a:pt x="0" y="0"/>
                  </a:moveTo>
                  <a:lnTo>
                    <a:pt x="2532380" y="0"/>
                  </a:lnTo>
                  <a:cubicBezTo>
                    <a:pt x="2946400" y="0"/>
                    <a:pt x="3282950" y="307283"/>
                    <a:pt x="3282950" y="685298"/>
                  </a:cubicBezTo>
                  <a:lnTo>
                    <a:pt x="3282950" y="2997455"/>
                  </a:lnTo>
                  <a:lnTo>
                    <a:pt x="0" y="2997455"/>
                  </a:lnTo>
                  <a:lnTo>
                    <a:pt x="0" y="0"/>
                  </a:lnTo>
                  <a:close/>
                </a:path>
              </a:pathLst>
            </a:custGeom>
            <a:blipFill>
              <a:blip r:embed="rId6"/>
              <a:stretch>
                <a:fillRect l="-18229" t="0" r="-18229" b="0"/>
              </a:stretch>
            </a:blipFill>
          </p:spPr>
        </p:sp>
      </p:grpSp>
      <p:sp>
        <p:nvSpPr>
          <p:cNvPr name="TextBox 8" id="8"/>
          <p:cNvSpPr txBox="true"/>
          <p:nvPr/>
        </p:nvSpPr>
        <p:spPr>
          <a:xfrm rot="0">
            <a:off x="8754482" y="1533525"/>
            <a:ext cx="8856159" cy="981075"/>
          </a:xfrm>
          <a:prstGeom prst="rect">
            <a:avLst/>
          </a:prstGeom>
        </p:spPr>
        <p:txBody>
          <a:bodyPr anchor="t" rtlCol="false" tIns="0" lIns="0" bIns="0" rIns="0">
            <a:spAutoFit/>
          </a:bodyPr>
          <a:lstStyle/>
          <a:p>
            <a:pPr algn="l">
              <a:lnSpc>
                <a:spcPts val="7350"/>
              </a:lnSpc>
            </a:pPr>
            <a:r>
              <a:rPr lang="en-US" sz="7000">
                <a:solidFill>
                  <a:srgbClr val="F2EAE7"/>
                </a:solidFill>
                <a:latin typeface="Alice Bold"/>
                <a:ea typeface="Alice Bold"/>
                <a:cs typeface="Alice Bold"/>
                <a:sym typeface="Alice Bold"/>
              </a:rPr>
              <a:t>Needs and Motivation</a:t>
            </a:r>
          </a:p>
        </p:txBody>
      </p:sp>
      <p:sp>
        <p:nvSpPr>
          <p:cNvPr name="TextBox 9" id="9"/>
          <p:cNvSpPr txBox="true"/>
          <p:nvPr/>
        </p:nvSpPr>
        <p:spPr>
          <a:xfrm rot="0">
            <a:off x="8549036" y="2920365"/>
            <a:ext cx="8710264" cy="6337935"/>
          </a:xfrm>
          <a:prstGeom prst="rect">
            <a:avLst/>
          </a:prstGeom>
        </p:spPr>
        <p:txBody>
          <a:bodyPr anchor="t" rtlCol="false" tIns="0" lIns="0" bIns="0" rIns="0">
            <a:spAutoFit/>
          </a:bodyPr>
          <a:lstStyle/>
          <a:p>
            <a:pPr algn="l" marL="647698" indent="-323849" lvl="1">
              <a:lnSpc>
                <a:spcPts val="5069"/>
              </a:lnSpc>
              <a:spcBef>
                <a:spcPct val="0"/>
              </a:spcBef>
              <a:buFont typeface="Arial"/>
              <a:buChar char="•"/>
            </a:pPr>
            <a:r>
              <a:rPr lang="en-US" sz="2999">
                <a:solidFill>
                  <a:srgbClr val="F2EAE7"/>
                </a:solidFill>
                <a:latin typeface="Alice Bold"/>
                <a:ea typeface="Alice Bold"/>
                <a:cs typeface="Alice Bold"/>
                <a:sym typeface="Alice Bold"/>
              </a:rPr>
              <a:t>C</a:t>
            </a:r>
            <a:r>
              <a:rPr lang="en-US" sz="2999" strike="noStrike" u="none">
                <a:solidFill>
                  <a:srgbClr val="F2EAE7"/>
                </a:solidFill>
                <a:latin typeface="Alice Bold"/>
                <a:ea typeface="Alice Bold"/>
                <a:cs typeface="Alice Bold"/>
                <a:sym typeface="Alice Bold"/>
              </a:rPr>
              <a:t>onnection:</a:t>
            </a:r>
            <a:r>
              <a:rPr lang="en-US" sz="2999" strike="noStrike" u="none">
                <a:solidFill>
                  <a:srgbClr val="F2EAE7"/>
                </a:solidFill>
                <a:latin typeface="Alice"/>
                <a:ea typeface="Alice"/>
                <a:cs typeface="Alice"/>
                <a:sym typeface="Alice"/>
              </a:rPr>
              <a:t> Maslow's hierarchy of needs explains how fulfilling one need leads to motivation to fulfill others (Ihensekien &amp; Joel, 2023). Aesthetic and cognitive needs contribute to self-actualization, while neurotic needs disrupt this process.</a:t>
            </a:r>
          </a:p>
          <a:p>
            <a:pPr algn="l" marL="647698" indent="-323849" lvl="1">
              <a:lnSpc>
                <a:spcPts val="5069"/>
              </a:lnSpc>
              <a:spcBef>
                <a:spcPct val="0"/>
              </a:spcBef>
              <a:buFont typeface="Arial"/>
              <a:buChar char="•"/>
            </a:pPr>
            <a:r>
              <a:rPr lang="en-US" sz="2999" strike="noStrike" u="none">
                <a:solidFill>
                  <a:srgbClr val="F2EAE7"/>
                </a:solidFill>
                <a:latin typeface="Alice Bold"/>
                <a:ea typeface="Alice Bold"/>
                <a:cs typeface="Alice Bold"/>
                <a:sym typeface="Alice Bold"/>
              </a:rPr>
              <a:t>Motivation:</a:t>
            </a:r>
            <a:r>
              <a:rPr lang="en-US" sz="2999" strike="noStrike" u="none">
                <a:solidFill>
                  <a:srgbClr val="F2EAE7"/>
                </a:solidFill>
                <a:latin typeface="Alice"/>
                <a:ea typeface="Alice"/>
                <a:cs typeface="Alice"/>
                <a:sym typeface="Alice"/>
              </a:rPr>
              <a:t> Healthy needs fuel positive growth and self-improvement, while neurotic needs, if left unchecked, lead to maladaptive behaviors.</a:t>
            </a:r>
          </a:p>
          <a:p>
            <a:pPr algn="l" marL="0" indent="0" lvl="1">
              <a:lnSpc>
                <a:spcPts val="5069"/>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2EAE7"/>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8758865" y="1028700"/>
            <a:ext cx="8227727" cy="8227727"/>
            <a:chOff x="0" y="0"/>
            <a:chExt cx="5615940" cy="5615940"/>
          </a:xfrm>
        </p:grpSpPr>
        <p:sp>
          <p:nvSpPr>
            <p:cNvPr name="Freeform 3" id="3"/>
            <p:cNvSpPr/>
            <p:nvPr/>
          </p:nvSpPr>
          <p:spPr>
            <a:xfrm flipH="false" flipV="false" rot="0">
              <a:off x="16510" y="16510"/>
              <a:ext cx="5584190" cy="5584190"/>
            </a:xfrm>
            <a:custGeom>
              <a:avLst/>
              <a:gdLst/>
              <a:ahLst/>
              <a:cxnLst/>
              <a:rect r="r" b="b" t="t" l="l"/>
              <a:pathLst>
                <a:path h="5584190" w="5584190">
                  <a:moveTo>
                    <a:pt x="5584190" y="5584190"/>
                  </a:moveTo>
                  <a:lnTo>
                    <a:pt x="1143000" y="5584190"/>
                  </a:lnTo>
                  <a:cubicBezTo>
                    <a:pt x="511810" y="5584190"/>
                    <a:pt x="0" y="5072380"/>
                    <a:pt x="0" y="4441190"/>
                  </a:cubicBezTo>
                  <a:lnTo>
                    <a:pt x="0" y="0"/>
                  </a:lnTo>
                  <a:lnTo>
                    <a:pt x="4441190" y="0"/>
                  </a:lnTo>
                  <a:cubicBezTo>
                    <a:pt x="5072380" y="0"/>
                    <a:pt x="5584190" y="511810"/>
                    <a:pt x="5584190" y="1143000"/>
                  </a:cubicBezTo>
                  <a:lnTo>
                    <a:pt x="5584190" y="5584190"/>
                  </a:lnTo>
                  <a:close/>
                </a:path>
              </a:pathLst>
            </a:custGeom>
            <a:blipFill>
              <a:blip r:embed="rId3"/>
              <a:stretch>
                <a:fillRect l="-29775" t="0" r="-29775" b="0"/>
              </a:stretch>
            </a:blipFill>
          </p:spPr>
        </p:sp>
        <p:sp>
          <p:nvSpPr>
            <p:cNvPr name="Freeform 4" id="4"/>
            <p:cNvSpPr/>
            <p:nvPr/>
          </p:nvSpPr>
          <p:spPr>
            <a:xfrm flipH="false" flipV="false" rot="0">
              <a:off x="0" y="0"/>
              <a:ext cx="5615940" cy="5615940"/>
            </a:xfrm>
            <a:custGeom>
              <a:avLst/>
              <a:gdLst/>
              <a:ahLst/>
              <a:cxnLst/>
              <a:rect r="r" b="b" t="t" l="l"/>
              <a:pathLst>
                <a:path h="5615940" w="5615940">
                  <a:moveTo>
                    <a:pt x="5615940" y="5615940"/>
                  </a:moveTo>
                  <a:lnTo>
                    <a:pt x="1158240" y="5615940"/>
                  </a:lnTo>
                  <a:cubicBezTo>
                    <a:pt x="519430" y="5615940"/>
                    <a:pt x="0" y="5096510"/>
                    <a:pt x="0" y="4457700"/>
                  </a:cubicBezTo>
                  <a:lnTo>
                    <a:pt x="0" y="0"/>
                  </a:lnTo>
                  <a:lnTo>
                    <a:pt x="4457700" y="0"/>
                  </a:lnTo>
                  <a:cubicBezTo>
                    <a:pt x="5096510" y="0"/>
                    <a:pt x="5615940" y="519430"/>
                    <a:pt x="5615940" y="1158240"/>
                  </a:cubicBezTo>
                  <a:lnTo>
                    <a:pt x="5615940" y="5615940"/>
                  </a:lnTo>
                  <a:close/>
                  <a:moveTo>
                    <a:pt x="31750" y="31750"/>
                  </a:moveTo>
                  <a:lnTo>
                    <a:pt x="31750" y="4457700"/>
                  </a:lnTo>
                  <a:cubicBezTo>
                    <a:pt x="31750" y="5078730"/>
                    <a:pt x="537210" y="5585460"/>
                    <a:pt x="1159510" y="5585460"/>
                  </a:cubicBezTo>
                  <a:lnTo>
                    <a:pt x="5585460" y="5585460"/>
                  </a:lnTo>
                  <a:lnTo>
                    <a:pt x="5585460" y="1158240"/>
                  </a:lnTo>
                  <a:cubicBezTo>
                    <a:pt x="5585460" y="537210"/>
                    <a:pt x="5080000" y="30480"/>
                    <a:pt x="4457700" y="30480"/>
                  </a:cubicBezTo>
                  <a:lnTo>
                    <a:pt x="31750" y="30480"/>
                  </a:lnTo>
                  <a:lnTo>
                    <a:pt x="31750" y="31750"/>
                  </a:lnTo>
                  <a:close/>
                </a:path>
              </a:pathLst>
            </a:custGeom>
            <a:solidFill>
              <a:srgbClr val="E8B19A"/>
            </a:solidFill>
          </p:spPr>
        </p:sp>
      </p:grpSp>
      <p:sp>
        <p:nvSpPr>
          <p:cNvPr name="TextBox 5" id="5"/>
          <p:cNvSpPr txBox="true"/>
          <p:nvPr/>
        </p:nvSpPr>
        <p:spPr>
          <a:xfrm rot="0">
            <a:off x="244689" y="1133475"/>
            <a:ext cx="8065405" cy="1005840"/>
          </a:xfrm>
          <a:prstGeom prst="rect">
            <a:avLst/>
          </a:prstGeom>
        </p:spPr>
        <p:txBody>
          <a:bodyPr anchor="t" rtlCol="false" tIns="0" lIns="0" bIns="0" rIns="0">
            <a:spAutoFit/>
          </a:bodyPr>
          <a:lstStyle/>
          <a:p>
            <a:pPr algn="l">
              <a:lnSpc>
                <a:spcPts val="7664"/>
              </a:lnSpc>
            </a:pPr>
            <a:r>
              <a:rPr lang="en-US" sz="7299">
                <a:solidFill>
                  <a:srgbClr val="776966"/>
                </a:solidFill>
                <a:latin typeface="Alice Bold"/>
                <a:ea typeface="Alice Bold"/>
                <a:cs typeface="Alice Bold"/>
                <a:sym typeface="Alice Bold"/>
              </a:rPr>
              <a:t>Biblical Integration</a:t>
            </a:r>
          </a:p>
        </p:txBody>
      </p:sp>
      <p:sp>
        <p:nvSpPr>
          <p:cNvPr name="TextBox 6" id="6"/>
          <p:cNvSpPr txBox="true"/>
          <p:nvPr/>
        </p:nvSpPr>
        <p:spPr>
          <a:xfrm rot="0">
            <a:off x="0" y="2941475"/>
            <a:ext cx="8131771" cy="7279767"/>
          </a:xfrm>
          <a:prstGeom prst="rect">
            <a:avLst/>
          </a:prstGeom>
        </p:spPr>
        <p:txBody>
          <a:bodyPr anchor="t" rtlCol="false" tIns="0" lIns="0" bIns="0" rIns="0">
            <a:spAutoFit/>
          </a:bodyPr>
          <a:lstStyle/>
          <a:p>
            <a:pPr algn="l" marL="604519" indent="-302260" lvl="1">
              <a:lnSpc>
                <a:spcPts val="3863"/>
              </a:lnSpc>
              <a:buFont typeface="Arial"/>
              <a:buChar char="•"/>
            </a:pPr>
            <a:r>
              <a:rPr lang="en-US" sz="2799" spc="341">
                <a:solidFill>
                  <a:srgbClr val="33261A"/>
                </a:solidFill>
                <a:latin typeface="Alice Bold"/>
                <a:ea typeface="Alice Bold"/>
                <a:cs typeface="Alice Bold"/>
                <a:sym typeface="Alice Bold"/>
              </a:rPr>
              <a:t>Scriptural Basis:</a:t>
            </a:r>
            <a:r>
              <a:rPr lang="en-US" sz="2799" spc="341">
                <a:solidFill>
                  <a:srgbClr val="33261A"/>
                </a:solidFill>
                <a:latin typeface="Alice"/>
                <a:ea typeface="Alice"/>
                <a:cs typeface="Alice"/>
                <a:sym typeface="Alice"/>
              </a:rPr>
              <a:t> The Bible supports the idea of human needs but directs fulfillment through God. For example, Philippians 4:19 states, "God will meet all your needs according to the riches of his glory in Christ Jesus" (NIV).</a:t>
            </a:r>
          </a:p>
          <a:p>
            <a:pPr algn="l" marL="604519" indent="-302260" lvl="1">
              <a:lnSpc>
                <a:spcPts val="3863"/>
              </a:lnSpc>
              <a:buFont typeface="Arial"/>
              <a:buChar char="•"/>
            </a:pPr>
            <a:r>
              <a:rPr lang="en-US" sz="2799" spc="341">
                <a:solidFill>
                  <a:srgbClr val="33261A"/>
                </a:solidFill>
                <a:latin typeface="Alice Bold"/>
                <a:ea typeface="Alice Bold"/>
                <a:cs typeface="Alice Bold"/>
                <a:sym typeface="Alice Bold"/>
              </a:rPr>
              <a:t>Connection to Maslow:</a:t>
            </a:r>
            <a:r>
              <a:rPr lang="en-US" sz="2799" spc="341">
                <a:solidFill>
                  <a:srgbClr val="33261A"/>
                </a:solidFill>
                <a:latin typeface="Alice"/>
                <a:ea typeface="Alice"/>
                <a:cs typeface="Alice"/>
                <a:sym typeface="Alice"/>
              </a:rPr>
              <a:t> While Maslow emphasizes self-actualization, Scripture points to spiritual fulfillment through God's presence, aligning with the idea that aesthetic and cognitive pursuits reflect God's design for humanity.</a:t>
            </a:r>
          </a:p>
          <a:p>
            <a:pPr algn="l">
              <a:lnSpc>
                <a:spcPts val="3863"/>
              </a:lnSpc>
            </a:pP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96411" y="1420832"/>
            <a:ext cx="16462889" cy="7758430"/>
          </a:xfrm>
          <a:prstGeom prst="rect">
            <a:avLst/>
          </a:prstGeom>
        </p:spPr>
        <p:txBody>
          <a:bodyPr anchor="t" rtlCol="false" tIns="0" lIns="0" bIns="0" rIns="0">
            <a:spAutoFit/>
          </a:bodyPr>
          <a:lstStyle/>
          <a:p>
            <a:pPr algn="l" marL="561337" indent="-280669" lvl="1">
              <a:lnSpc>
                <a:spcPts val="3639"/>
              </a:lnSpc>
              <a:buFont typeface="Arial"/>
              <a:buChar char="•"/>
            </a:pPr>
            <a:r>
              <a:rPr lang="en-US" sz="2599" spc="353">
                <a:solidFill>
                  <a:srgbClr val="33261A"/>
                </a:solidFill>
                <a:latin typeface="Alice"/>
                <a:ea typeface="Alice"/>
                <a:cs typeface="Alice"/>
                <a:sym typeface="Alice"/>
              </a:rPr>
              <a:t>Maurer, M. M., Maurer, J., Hoff, E., &amp; Daukantaitė, D. (2023). What is the process of personal growth? Introducing the Personal Growth Process Model. New Ideas in Psychology, 70, 101024. https://doi.org/10.1016/j.newideapsych.2023.101024</a:t>
            </a:r>
          </a:p>
          <a:p>
            <a:pPr algn="l" marL="561337" indent="-280669" lvl="1">
              <a:lnSpc>
                <a:spcPts val="3639"/>
              </a:lnSpc>
              <a:buFont typeface="Arial"/>
              <a:buChar char="•"/>
            </a:pPr>
            <a:r>
              <a:rPr lang="en-US" sz="2599" spc="353">
                <a:solidFill>
                  <a:srgbClr val="33261A"/>
                </a:solidFill>
                <a:latin typeface="Alice"/>
                <a:ea typeface="Alice"/>
                <a:cs typeface="Alice"/>
                <a:sym typeface="Alice"/>
              </a:rPr>
              <a:t>The Holy Bible, New International Version. (2011). Philippians 4:19. Biblica, Inc.</a:t>
            </a:r>
          </a:p>
          <a:p>
            <a:pPr algn="l" marL="561337" indent="-280669" lvl="1">
              <a:lnSpc>
                <a:spcPts val="3639"/>
              </a:lnSpc>
              <a:buFont typeface="Arial"/>
              <a:buChar char="•"/>
            </a:pPr>
            <a:r>
              <a:rPr lang="en-US" sz="2599" spc="353">
                <a:solidFill>
                  <a:srgbClr val="33261A"/>
                </a:solidFill>
                <a:latin typeface="Alice"/>
                <a:ea typeface="Alice"/>
                <a:cs typeface="Alice"/>
                <a:sym typeface="Alice"/>
              </a:rPr>
              <a:t>Tamrin, A. F., Adveni, M., &amp; Basri, B. (2023). THE MAIN CHARACTER’S NEUROTIC NEEDS IN THE NOVEL THE INVISIBLE MAN BY H. G. WELLS. CaLLs (Journal of Culture Arts Literature and Linguistics), 9(2), 243. https://doi.org/10.30872/calls.v9i2.9080</a:t>
            </a:r>
          </a:p>
          <a:p>
            <a:pPr algn="l" marL="561337" indent="-280669" lvl="1">
              <a:lnSpc>
                <a:spcPts val="3639"/>
              </a:lnSpc>
              <a:buFont typeface="Arial"/>
              <a:buChar char="•"/>
            </a:pPr>
            <a:r>
              <a:rPr lang="en-US" sz="2599" spc="353">
                <a:solidFill>
                  <a:srgbClr val="33261A"/>
                </a:solidFill>
                <a:latin typeface="Alice"/>
                <a:ea typeface="Alice"/>
                <a:cs typeface="Alice"/>
                <a:sym typeface="Alice"/>
              </a:rPr>
              <a:t>Feist, G., Roberts, T.-A., &amp; Feist, J. (2020). Theories of personality. McGraw-Hill Education.</a:t>
            </a:r>
          </a:p>
          <a:p>
            <a:pPr algn="l" marL="561337" indent="-280669" lvl="1">
              <a:lnSpc>
                <a:spcPts val="3639"/>
              </a:lnSpc>
              <a:buFont typeface="Arial"/>
              <a:buChar char="•"/>
            </a:pPr>
            <a:r>
              <a:rPr lang="en-US" sz="2599" spc="353">
                <a:solidFill>
                  <a:srgbClr val="33261A"/>
                </a:solidFill>
                <a:latin typeface="Alice"/>
                <a:ea typeface="Alice"/>
                <a:cs typeface="Alice"/>
                <a:sym typeface="Alice"/>
              </a:rPr>
              <a:t>Ihensekien, O. A., &amp; Joel, A. C. (2023). Abraham Maslow’s Hierarchy of Needs and Frederick Herzberg’s Two-Factor Motivation Theories: Implications for Organizational Performance. The Romanian Economic Journal, 85. https://doi.org/10.24818/rej/2023/85/04</a:t>
            </a:r>
          </a:p>
          <a:p>
            <a:pPr algn="l">
              <a:lnSpc>
                <a:spcPts val="2639"/>
              </a:lnSpc>
            </a:pPr>
          </a:p>
          <a:p>
            <a:pPr algn="l">
              <a:lnSpc>
                <a:spcPts val="2639"/>
              </a:lnSpc>
            </a:pPr>
          </a:p>
          <a:p>
            <a:pPr algn="l">
              <a:lnSpc>
                <a:spcPts val="2639"/>
              </a:lnSpc>
            </a:pPr>
          </a:p>
          <a:p>
            <a:pPr algn="l">
              <a:lnSpc>
                <a:spcPts val="2639"/>
              </a:lnSpc>
            </a:pPr>
          </a:p>
        </p:txBody>
      </p:sp>
      <p:sp>
        <p:nvSpPr>
          <p:cNvPr name="TextBox 3" id="3"/>
          <p:cNvSpPr txBox="true"/>
          <p:nvPr/>
        </p:nvSpPr>
        <p:spPr>
          <a:xfrm rot="0">
            <a:off x="6824097" y="571500"/>
            <a:ext cx="7861567" cy="523875"/>
          </a:xfrm>
          <a:prstGeom prst="rect">
            <a:avLst/>
          </a:prstGeom>
        </p:spPr>
        <p:txBody>
          <a:bodyPr anchor="t" rtlCol="false" tIns="0" lIns="0" bIns="0" rIns="0">
            <a:spAutoFit/>
          </a:bodyPr>
          <a:lstStyle/>
          <a:p>
            <a:pPr algn="l">
              <a:lnSpc>
                <a:spcPts val="4199"/>
              </a:lnSpc>
            </a:pPr>
            <a:r>
              <a:rPr lang="en-US" sz="3499">
                <a:solidFill>
                  <a:srgbClr val="776966"/>
                </a:solidFill>
                <a:latin typeface="Alice Bold"/>
                <a:ea typeface="Alice Bold"/>
                <a:cs typeface="Alice Bold"/>
                <a:sym typeface="Alice Bold"/>
              </a:rPr>
              <a:t>References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DAGQoGvc-Cg</dc:identifier>
  <dcterms:modified xsi:type="dcterms:W3CDTF">2011-08-01T06:04:30Z</dcterms:modified>
  <cp:revision>1</cp:revision>
  <dc:title>Digital Marketing</dc:title>
</cp:coreProperties>
</file>