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9753600" cy="7315200"/>
  <p:notesSz cx="6858000" cy="9144000"/>
  <p:embeddedFontLst>
    <p:embeddedFont>
      <p:font typeface="Archivo Black" charset="1" panose="020B0A03020202020B04"/>
      <p:regular r:id="rId13"/>
    </p:embeddedFont>
    <p:embeddedFont>
      <p:font typeface="Red Hat Display Bold" charset="1" panose="02010803040201060303"/>
      <p:regular r:id="rId14"/>
    </p:embeddedFont>
    <p:embeddedFont>
      <p:font typeface="Hero Bold" charset="1" panose="00000500000000000000"/>
      <p:regular r:id="rId15"/>
    </p:embeddedFont>
    <p:embeddedFont>
      <p:font typeface="Hero" charset="1" panose="00000500000000000000"/>
      <p:regular r:id="rId16"/>
    </p:embeddedFont>
    <p:embeddedFont>
      <p:font typeface="Red Hat Display" charset="1" panose="02010503040201060303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374295" y="2104078"/>
            <a:ext cx="7483383" cy="3275227"/>
          </a:xfrm>
          <a:custGeom>
            <a:avLst/>
            <a:gdLst/>
            <a:ahLst/>
            <a:cxnLst/>
            <a:rect r="r" b="b" t="t" l="l"/>
            <a:pathLst>
              <a:path h="3275227" w="7483383">
                <a:moveTo>
                  <a:pt x="0" y="0"/>
                </a:moveTo>
                <a:lnTo>
                  <a:pt x="7483383" y="0"/>
                </a:lnTo>
                <a:lnTo>
                  <a:pt x="7483383" y="3275227"/>
                </a:lnTo>
                <a:lnTo>
                  <a:pt x="0" y="32752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31520" y="320074"/>
            <a:ext cx="6063312" cy="2124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182">
                <a:solidFill>
                  <a:srgbClr val="051838"/>
                </a:solidFill>
                <a:latin typeface="Archivo Black"/>
                <a:ea typeface="Archivo Black"/>
                <a:cs typeface="Archivo Black"/>
                <a:sym typeface="Archivo Black"/>
              </a:rPr>
              <a:t>STRATEGIC RESPONSE TO RETENTION, HIRING, AND PERFORMANCE CHALLENGES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32470" y="5231057"/>
            <a:ext cx="606331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182">
                <a:solidFill>
                  <a:srgbClr val="051838"/>
                </a:solidFill>
                <a:latin typeface="Archivo Black"/>
                <a:ea typeface="Archivo Black"/>
                <a:cs typeface="Archivo Black"/>
                <a:sym typeface="Archivo Black"/>
              </a:rPr>
              <a:t>DATE: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31520" y="3362325"/>
            <a:ext cx="606331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182">
                <a:solidFill>
                  <a:srgbClr val="051838"/>
                </a:solidFill>
                <a:latin typeface="Archivo Black"/>
                <a:ea typeface="Archivo Black"/>
                <a:cs typeface="Archivo Black"/>
                <a:sym typeface="Archivo Black"/>
              </a:rPr>
              <a:t>PRESENTER: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14510" y="910113"/>
            <a:ext cx="2789179" cy="2450746"/>
            <a:chOff x="0" y="0"/>
            <a:chExt cx="1033029" cy="9076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33029" cy="907684"/>
            </a:xfrm>
            <a:custGeom>
              <a:avLst/>
              <a:gdLst/>
              <a:ahLst/>
              <a:cxnLst/>
              <a:rect r="r" b="b" t="t" l="l"/>
              <a:pathLst>
                <a:path h="907684" w="1033029">
                  <a:moveTo>
                    <a:pt x="55514" y="0"/>
                  </a:moveTo>
                  <a:lnTo>
                    <a:pt x="977515" y="0"/>
                  </a:lnTo>
                  <a:cubicBezTo>
                    <a:pt x="992239" y="0"/>
                    <a:pt x="1006359" y="5849"/>
                    <a:pt x="1016770" y="16260"/>
                  </a:cubicBezTo>
                  <a:cubicBezTo>
                    <a:pt x="1027181" y="26671"/>
                    <a:pt x="1033029" y="40791"/>
                    <a:pt x="1033029" y="55514"/>
                  </a:cubicBezTo>
                  <a:lnTo>
                    <a:pt x="1033029" y="852170"/>
                  </a:lnTo>
                  <a:cubicBezTo>
                    <a:pt x="1033029" y="866893"/>
                    <a:pt x="1027181" y="881013"/>
                    <a:pt x="1016770" y="891424"/>
                  </a:cubicBezTo>
                  <a:cubicBezTo>
                    <a:pt x="1006359" y="901835"/>
                    <a:pt x="992239" y="907684"/>
                    <a:pt x="977515" y="907684"/>
                  </a:cubicBezTo>
                  <a:lnTo>
                    <a:pt x="55514" y="907684"/>
                  </a:lnTo>
                  <a:cubicBezTo>
                    <a:pt x="40791" y="907684"/>
                    <a:pt x="26671" y="901835"/>
                    <a:pt x="16260" y="891424"/>
                  </a:cubicBezTo>
                  <a:cubicBezTo>
                    <a:pt x="5849" y="881013"/>
                    <a:pt x="0" y="866893"/>
                    <a:pt x="0" y="852170"/>
                  </a:cubicBezTo>
                  <a:lnTo>
                    <a:pt x="0" y="55514"/>
                  </a:lnTo>
                  <a:cubicBezTo>
                    <a:pt x="0" y="40791"/>
                    <a:pt x="5849" y="26671"/>
                    <a:pt x="16260" y="16260"/>
                  </a:cubicBezTo>
                  <a:cubicBezTo>
                    <a:pt x="26671" y="5849"/>
                    <a:pt x="40791" y="0"/>
                    <a:pt x="55514" y="0"/>
                  </a:cubicBezTo>
                  <a:close/>
                </a:path>
              </a:pathLst>
            </a:custGeom>
            <a:solidFill>
              <a:srgbClr val="05183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9525"/>
              <a:ext cx="1033029" cy="8981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045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482210" y="910113"/>
            <a:ext cx="2789179" cy="2475053"/>
            <a:chOff x="0" y="0"/>
            <a:chExt cx="1033029" cy="91668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33029" cy="916686"/>
            </a:xfrm>
            <a:custGeom>
              <a:avLst/>
              <a:gdLst/>
              <a:ahLst/>
              <a:cxnLst/>
              <a:rect r="r" b="b" t="t" l="l"/>
              <a:pathLst>
                <a:path h="916686" w="1033029">
                  <a:moveTo>
                    <a:pt x="55514" y="0"/>
                  </a:moveTo>
                  <a:lnTo>
                    <a:pt x="977515" y="0"/>
                  </a:lnTo>
                  <a:cubicBezTo>
                    <a:pt x="992239" y="0"/>
                    <a:pt x="1006359" y="5849"/>
                    <a:pt x="1016770" y="16260"/>
                  </a:cubicBezTo>
                  <a:cubicBezTo>
                    <a:pt x="1027181" y="26671"/>
                    <a:pt x="1033029" y="40791"/>
                    <a:pt x="1033029" y="55514"/>
                  </a:cubicBezTo>
                  <a:lnTo>
                    <a:pt x="1033029" y="861172"/>
                  </a:lnTo>
                  <a:cubicBezTo>
                    <a:pt x="1033029" y="875896"/>
                    <a:pt x="1027181" y="890016"/>
                    <a:pt x="1016770" y="900427"/>
                  </a:cubicBezTo>
                  <a:cubicBezTo>
                    <a:pt x="1006359" y="910838"/>
                    <a:pt x="992239" y="916686"/>
                    <a:pt x="977515" y="916686"/>
                  </a:cubicBezTo>
                  <a:lnTo>
                    <a:pt x="55514" y="916686"/>
                  </a:lnTo>
                  <a:cubicBezTo>
                    <a:pt x="40791" y="916686"/>
                    <a:pt x="26671" y="910838"/>
                    <a:pt x="16260" y="900427"/>
                  </a:cubicBezTo>
                  <a:cubicBezTo>
                    <a:pt x="5849" y="890016"/>
                    <a:pt x="0" y="875896"/>
                    <a:pt x="0" y="861172"/>
                  </a:cubicBezTo>
                  <a:lnTo>
                    <a:pt x="0" y="55514"/>
                  </a:lnTo>
                  <a:cubicBezTo>
                    <a:pt x="0" y="40791"/>
                    <a:pt x="5849" y="26671"/>
                    <a:pt x="16260" y="16260"/>
                  </a:cubicBezTo>
                  <a:cubicBezTo>
                    <a:pt x="26671" y="5849"/>
                    <a:pt x="40791" y="0"/>
                    <a:pt x="55514" y="0"/>
                  </a:cubicBezTo>
                  <a:close/>
                </a:path>
              </a:pathLst>
            </a:custGeom>
            <a:solidFill>
              <a:srgbClr val="051838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9525"/>
              <a:ext cx="1033029" cy="9071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045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652390" y="910113"/>
            <a:ext cx="2789179" cy="2475053"/>
            <a:chOff x="0" y="0"/>
            <a:chExt cx="1033029" cy="91668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33029" cy="916686"/>
            </a:xfrm>
            <a:custGeom>
              <a:avLst/>
              <a:gdLst/>
              <a:ahLst/>
              <a:cxnLst/>
              <a:rect r="r" b="b" t="t" l="l"/>
              <a:pathLst>
                <a:path h="916686" w="1033029">
                  <a:moveTo>
                    <a:pt x="55514" y="0"/>
                  </a:moveTo>
                  <a:lnTo>
                    <a:pt x="977515" y="0"/>
                  </a:lnTo>
                  <a:cubicBezTo>
                    <a:pt x="992239" y="0"/>
                    <a:pt x="1006359" y="5849"/>
                    <a:pt x="1016770" y="16260"/>
                  </a:cubicBezTo>
                  <a:cubicBezTo>
                    <a:pt x="1027181" y="26671"/>
                    <a:pt x="1033029" y="40791"/>
                    <a:pt x="1033029" y="55514"/>
                  </a:cubicBezTo>
                  <a:lnTo>
                    <a:pt x="1033029" y="861172"/>
                  </a:lnTo>
                  <a:cubicBezTo>
                    <a:pt x="1033029" y="875896"/>
                    <a:pt x="1027181" y="890016"/>
                    <a:pt x="1016770" y="900427"/>
                  </a:cubicBezTo>
                  <a:cubicBezTo>
                    <a:pt x="1006359" y="910838"/>
                    <a:pt x="992239" y="916686"/>
                    <a:pt x="977515" y="916686"/>
                  </a:cubicBezTo>
                  <a:lnTo>
                    <a:pt x="55514" y="916686"/>
                  </a:lnTo>
                  <a:cubicBezTo>
                    <a:pt x="40791" y="916686"/>
                    <a:pt x="26671" y="910838"/>
                    <a:pt x="16260" y="900427"/>
                  </a:cubicBezTo>
                  <a:cubicBezTo>
                    <a:pt x="5849" y="890016"/>
                    <a:pt x="0" y="875896"/>
                    <a:pt x="0" y="861172"/>
                  </a:cubicBezTo>
                  <a:lnTo>
                    <a:pt x="0" y="55514"/>
                  </a:lnTo>
                  <a:cubicBezTo>
                    <a:pt x="0" y="40791"/>
                    <a:pt x="5849" y="26671"/>
                    <a:pt x="16260" y="16260"/>
                  </a:cubicBezTo>
                  <a:cubicBezTo>
                    <a:pt x="26671" y="5849"/>
                    <a:pt x="40791" y="0"/>
                    <a:pt x="55514" y="0"/>
                  </a:cubicBezTo>
                  <a:close/>
                </a:path>
              </a:pathLst>
            </a:custGeom>
            <a:solidFill>
              <a:srgbClr val="051838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9525"/>
              <a:ext cx="1033029" cy="9071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045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41242" y="1041360"/>
            <a:ext cx="2335715" cy="2188252"/>
            <a:chOff x="0" y="0"/>
            <a:chExt cx="828448" cy="77614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28448" cy="776144"/>
            </a:xfrm>
            <a:custGeom>
              <a:avLst/>
              <a:gdLst/>
              <a:ahLst/>
              <a:cxnLst/>
              <a:rect r="r" b="b" t="t" l="l"/>
              <a:pathLst>
                <a:path h="776144" w="828448">
                  <a:moveTo>
                    <a:pt x="53033" y="0"/>
                  </a:moveTo>
                  <a:lnTo>
                    <a:pt x="775414" y="0"/>
                  </a:lnTo>
                  <a:cubicBezTo>
                    <a:pt x="804704" y="0"/>
                    <a:pt x="828448" y="23744"/>
                    <a:pt x="828448" y="53033"/>
                  </a:cubicBezTo>
                  <a:lnTo>
                    <a:pt x="828448" y="723111"/>
                  </a:lnTo>
                  <a:cubicBezTo>
                    <a:pt x="828448" y="752401"/>
                    <a:pt x="804704" y="776144"/>
                    <a:pt x="775414" y="776144"/>
                  </a:cubicBezTo>
                  <a:lnTo>
                    <a:pt x="53033" y="776144"/>
                  </a:lnTo>
                  <a:cubicBezTo>
                    <a:pt x="38968" y="776144"/>
                    <a:pt x="25479" y="770557"/>
                    <a:pt x="15533" y="760611"/>
                  </a:cubicBezTo>
                  <a:cubicBezTo>
                    <a:pt x="5587" y="750666"/>
                    <a:pt x="0" y="737176"/>
                    <a:pt x="0" y="723111"/>
                  </a:cubicBezTo>
                  <a:lnTo>
                    <a:pt x="0" y="53033"/>
                  </a:lnTo>
                  <a:cubicBezTo>
                    <a:pt x="0" y="23744"/>
                    <a:pt x="23744" y="0"/>
                    <a:pt x="53033" y="0"/>
                  </a:cubicBezTo>
                  <a:close/>
                </a:path>
              </a:pathLst>
            </a:custGeom>
            <a:blipFill>
              <a:blip r:embed="rId2"/>
              <a:stretch>
                <a:fillRect l="-49435" t="0" r="-49435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3727170" y="1053514"/>
            <a:ext cx="2335715" cy="2188252"/>
            <a:chOff x="0" y="0"/>
            <a:chExt cx="828448" cy="77614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28448" cy="776144"/>
            </a:xfrm>
            <a:custGeom>
              <a:avLst/>
              <a:gdLst/>
              <a:ahLst/>
              <a:cxnLst/>
              <a:rect r="r" b="b" t="t" l="l"/>
              <a:pathLst>
                <a:path h="776144" w="828448">
                  <a:moveTo>
                    <a:pt x="53033" y="0"/>
                  </a:moveTo>
                  <a:lnTo>
                    <a:pt x="775414" y="0"/>
                  </a:lnTo>
                  <a:cubicBezTo>
                    <a:pt x="804704" y="0"/>
                    <a:pt x="828448" y="23744"/>
                    <a:pt x="828448" y="53033"/>
                  </a:cubicBezTo>
                  <a:lnTo>
                    <a:pt x="828448" y="723111"/>
                  </a:lnTo>
                  <a:cubicBezTo>
                    <a:pt x="828448" y="752401"/>
                    <a:pt x="804704" y="776144"/>
                    <a:pt x="775414" y="776144"/>
                  </a:cubicBezTo>
                  <a:lnTo>
                    <a:pt x="53033" y="776144"/>
                  </a:lnTo>
                  <a:cubicBezTo>
                    <a:pt x="38968" y="776144"/>
                    <a:pt x="25479" y="770557"/>
                    <a:pt x="15533" y="760611"/>
                  </a:cubicBezTo>
                  <a:cubicBezTo>
                    <a:pt x="5587" y="750666"/>
                    <a:pt x="0" y="737176"/>
                    <a:pt x="0" y="723111"/>
                  </a:cubicBezTo>
                  <a:lnTo>
                    <a:pt x="0" y="53033"/>
                  </a:lnTo>
                  <a:cubicBezTo>
                    <a:pt x="0" y="23744"/>
                    <a:pt x="23744" y="0"/>
                    <a:pt x="53033" y="0"/>
                  </a:cubicBezTo>
                  <a:close/>
                </a:path>
              </a:pathLst>
            </a:custGeom>
            <a:blipFill>
              <a:blip r:embed="rId3"/>
              <a:stretch>
                <a:fillRect l="-39428" t="0" r="-39428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6890515" y="1041360"/>
            <a:ext cx="2335715" cy="2188252"/>
            <a:chOff x="0" y="0"/>
            <a:chExt cx="828448" cy="77614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28448" cy="776144"/>
            </a:xfrm>
            <a:custGeom>
              <a:avLst/>
              <a:gdLst/>
              <a:ahLst/>
              <a:cxnLst/>
              <a:rect r="r" b="b" t="t" l="l"/>
              <a:pathLst>
                <a:path h="776144" w="828448">
                  <a:moveTo>
                    <a:pt x="53033" y="0"/>
                  </a:moveTo>
                  <a:lnTo>
                    <a:pt x="775414" y="0"/>
                  </a:lnTo>
                  <a:cubicBezTo>
                    <a:pt x="804704" y="0"/>
                    <a:pt x="828448" y="23744"/>
                    <a:pt x="828448" y="53033"/>
                  </a:cubicBezTo>
                  <a:lnTo>
                    <a:pt x="828448" y="723111"/>
                  </a:lnTo>
                  <a:cubicBezTo>
                    <a:pt x="828448" y="752401"/>
                    <a:pt x="804704" y="776144"/>
                    <a:pt x="775414" y="776144"/>
                  </a:cubicBezTo>
                  <a:lnTo>
                    <a:pt x="53033" y="776144"/>
                  </a:lnTo>
                  <a:cubicBezTo>
                    <a:pt x="38968" y="776144"/>
                    <a:pt x="25479" y="770557"/>
                    <a:pt x="15533" y="760611"/>
                  </a:cubicBezTo>
                  <a:cubicBezTo>
                    <a:pt x="5587" y="750666"/>
                    <a:pt x="0" y="737176"/>
                    <a:pt x="0" y="723111"/>
                  </a:cubicBezTo>
                  <a:lnTo>
                    <a:pt x="0" y="53033"/>
                  </a:lnTo>
                  <a:cubicBezTo>
                    <a:pt x="0" y="23744"/>
                    <a:pt x="23744" y="0"/>
                    <a:pt x="53033" y="0"/>
                  </a:cubicBezTo>
                  <a:close/>
                </a:path>
              </a:pathLst>
            </a:custGeom>
            <a:blipFill>
              <a:blip r:embed="rId4"/>
              <a:stretch>
                <a:fillRect l="-39638" t="0" r="-39638" b="0"/>
              </a:stretch>
            </a:blip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1935832" y="274320"/>
            <a:ext cx="5918391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51838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Identifying the Problems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93799" y="3532309"/>
            <a:ext cx="2709890" cy="38832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3"/>
              </a:lnSpc>
            </a:pPr>
            <a:r>
              <a:rPr lang="en-US" sz="2300" spc="103">
                <a:solidFill>
                  <a:srgbClr val="051838"/>
                </a:solidFill>
                <a:latin typeface="Hero Bold"/>
                <a:ea typeface="Hero Bold"/>
                <a:cs typeface="Hero Bold"/>
                <a:sym typeface="Hero Bold"/>
              </a:rPr>
              <a:t>High Turnover:</a:t>
            </a:r>
            <a:r>
              <a:rPr lang="en-US" sz="2300" spc="103">
                <a:solidFill>
                  <a:srgbClr val="051838"/>
                </a:solidFill>
                <a:latin typeface="Hero"/>
                <a:ea typeface="Hero"/>
                <a:cs typeface="Hero"/>
                <a:sym typeface="Hero"/>
              </a:rPr>
              <a:t> Impacts productivity and morale.</a:t>
            </a:r>
          </a:p>
          <a:p>
            <a:pPr algn="l">
              <a:lnSpc>
                <a:spcPts val="2783"/>
              </a:lnSpc>
            </a:pPr>
            <a:r>
              <a:rPr lang="en-US" sz="2300" spc="103">
                <a:solidFill>
                  <a:srgbClr val="051838"/>
                </a:solidFill>
                <a:latin typeface="Hero Bold"/>
                <a:ea typeface="Hero Bold"/>
                <a:cs typeface="Hero Bold"/>
                <a:sym typeface="Hero Bold"/>
              </a:rPr>
              <a:t>Assumption:</a:t>
            </a:r>
            <a:r>
              <a:rPr lang="en-US" sz="2300" spc="103">
                <a:solidFill>
                  <a:srgbClr val="051838"/>
                </a:solidFill>
                <a:latin typeface="Hero"/>
                <a:ea typeface="Hero"/>
                <a:cs typeface="Hero"/>
                <a:sym typeface="Hero"/>
              </a:rPr>
              <a:t> Competitive market conditions are causing talent drain (Das).</a:t>
            </a:r>
          </a:p>
          <a:p>
            <a:pPr algn="ctr">
              <a:lnSpc>
                <a:spcPts val="2783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3727170" y="3522784"/>
            <a:ext cx="2785773" cy="3886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28"/>
              </a:lnSpc>
            </a:pPr>
            <a:r>
              <a:rPr lang="en-US" sz="2299" spc="39">
                <a:solidFill>
                  <a:srgbClr val="051838"/>
                </a:solidFill>
                <a:latin typeface="Hero Bold"/>
                <a:ea typeface="Hero Bold"/>
                <a:cs typeface="Hero Bold"/>
                <a:sym typeface="Hero Bold"/>
              </a:rPr>
              <a:t>Recruitment Challenges</a:t>
            </a:r>
            <a:r>
              <a:rPr lang="en-US" sz="2299" spc="39">
                <a:solidFill>
                  <a:srgbClr val="051838"/>
                </a:solidFill>
                <a:latin typeface="Hero"/>
                <a:ea typeface="Hero"/>
                <a:cs typeface="Hero"/>
                <a:sym typeface="Hero"/>
              </a:rPr>
              <a:t>: Difficulty in attracting high-quality candidates.</a:t>
            </a:r>
          </a:p>
          <a:p>
            <a:pPr algn="l">
              <a:lnSpc>
                <a:spcPts val="2828"/>
              </a:lnSpc>
            </a:pPr>
            <a:r>
              <a:rPr lang="en-US" sz="2299" spc="39">
                <a:solidFill>
                  <a:srgbClr val="051838"/>
                </a:solidFill>
                <a:latin typeface="Hero Bold"/>
                <a:ea typeface="Hero Bold"/>
                <a:cs typeface="Hero Bold"/>
                <a:sym typeface="Hero Bold"/>
              </a:rPr>
              <a:t>Assumption:</a:t>
            </a:r>
            <a:r>
              <a:rPr lang="en-US" sz="2299" spc="39">
                <a:solidFill>
                  <a:srgbClr val="051838"/>
                </a:solidFill>
                <a:latin typeface="Hero"/>
                <a:ea typeface="Hero"/>
                <a:cs typeface="Hero"/>
                <a:sym typeface="Hero"/>
              </a:rPr>
              <a:t> Compensation packages may not be competive (Al-Suraihi et al. 2).</a:t>
            </a:r>
          </a:p>
          <a:p>
            <a:pPr algn="l">
              <a:lnSpc>
                <a:spcPts val="2828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6663782" y="3541834"/>
            <a:ext cx="2789179" cy="3894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73"/>
              </a:lnSpc>
            </a:pPr>
            <a:r>
              <a:rPr lang="en-US" sz="2199" spc="98">
                <a:solidFill>
                  <a:srgbClr val="051838"/>
                </a:solidFill>
                <a:latin typeface="Hero Bold"/>
                <a:ea typeface="Hero Bold"/>
                <a:cs typeface="Hero Bold"/>
                <a:sym typeface="Hero Bold"/>
              </a:rPr>
              <a:t>Engagement Issues:</a:t>
            </a:r>
            <a:r>
              <a:rPr lang="en-US" sz="2199" spc="98">
                <a:solidFill>
                  <a:srgbClr val="051838"/>
                </a:solidFill>
                <a:latin typeface="Hero"/>
                <a:ea typeface="Hero"/>
                <a:cs typeface="Hero"/>
                <a:sym typeface="Hero"/>
              </a:rPr>
              <a:t> Low employee satisfaction and engagement.</a:t>
            </a:r>
          </a:p>
          <a:p>
            <a:pPr algn="l">
              <a:lnSpc>
                <a:spcPts val="2573"/>
              </a:lnSpc>
            </a:pPr>
            <a:r>
              <a:rPr lang="en-US" sz="2199" spc="98">
                <a:solidFill>
                  <a:srgbClr val="051838"/>
                </a:solidFill>
                <a:latin typeface="Hero Bold"/>
                <a:ea typeface="Hero Bold"/>
                <a:cs typeface="Hero Bold"/>
                <a:sym typeface="Hero Bold"/>
              </a:rPr>
              <a:t>Assumption:</a:t>
            </a:r>
            <a:r>
              <a:rPr lang="en-US" sz="2199" spc="98">
                <a:solidFill>
                  <a:srgbClr val="051838"/>
                </a:solidFill>
                <a:latin typeface="Hero"/>
                <a:ea typeface="Hero"/>
                <a:cs typeface="Hero"/>
                <a:sym typeface="Hero"/>
              </a:rPr>
              <a:t> Inadequate communication of organizational values (Xuecheng et al.).</a:t>
            </a:r>
          </a:p>
          <a:p>
            <a:pPr algn="l">
              <a:lnSpc>
                <a:spcPts val="2573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60693" y="1246410"/>
            <a:ext cx="5815068" cy="5828889"/>
            <a:chOff x="0" y="0"/>
            <a:chExt cx="2153729" cy="215884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53729" cy="2158848"/>
            </a:xfrm>
            <a:custGeom>
              <a:avLst/>
              <a:gdLst/>
              <a:ahLst/>
              <a:cxnLst/>
              <a:rect r="r" b="b" t="t" l="l"/>
              <a:pathLst>
                <a:path h="2158848" w="2153729">
                  <a:moveTo>
                    <a:pt x="47929" y="0"/>
                  </a:moveTo>
                  <a:lnTo>
                    <a:pt x="2105800" y="0"/>
                  </a:lnTo>
                  <a:cubicBezTo>
                    <a:pt x="2118512" y="0"/>
                    <a:pt x="2130703" y="5050"/>
                    <a:pt x="2139691" y="14038"/>
                  </a:cubicBezTo>
                  <a:cubicBezTo>
                    <a:pt x="2148679" y="23026"/>
                    <a:pt x="2153729" y="35217"/>
                    <a:pt x="2153729" y="47929"/>
                  </a:cubicBezTo>
                  <a:lnTo>
                    <a:pt x="2153729" y="2110919"/>
                  </a:lnTo>
                  <a:cubicBezTo>
                    <a:pt x="2153729" y="2123631"/>
                    <a:pt x="2148679" y="2135822"/>
                    <a:pt x="2139691" y="2144810"/>
                  </a:cubicBezTo>
                  <a:cubicBezTo>
                    <a:pt x="2130703" y="2153798"/>
                    <a:pt x="2118512" y="2158848"/>
                    <a:pt x="2105800" y="2158848"/>
                  </a:cubicBezTo>
                  <a:lnTo>
                    <a:pt x="47929" y="2158848"/>
                  </a:lnTo>
                  <a:cubicBezTo>
                    <a:pt x="35217" y="2158848"/>
                    <a:pt x="23026" y="2153798"/>
                    <a:pt x="14038" y="2144810"/>
                  </a:cubicBezTo>
                  <a:cubicBezTo>
                    <a:pt x="5050" y="2135822"/>
                    <a:pt x="0" y="2123631"/>
                    <a:pt x="0" y="2110919"/>
                  </a:cubicBezTo>
                  <a:lnTo>
                    <a:pt x="0" y="47929"/>
                  </a:lnTo>
                  <a:cubicBezTo>
                    <a:pt x="0" y="35217"/>
                    <a:pt x="5050" y="23026"/>
                    <a:pt x="14038" y="14038"/>
                  </a:cubicBezTo>
                  <a:cubicBezTo>
                    <a:pt x="23026" y="5050"/>
                    <a:pt x="35217" y="0"/>
                    <a:pt x="47929" y="0"/>
                  </a:cubicBezTo>
                  <a:close/>
                </a:path>
              </a:pathLst>
            </a:custGeom>
            <a:solidFill>
              <a:srgbClr val="051838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9525"/>
              <a:ext cx="2153729" cy="21493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045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175761" y="1816129"/>
            <a:ext cx="3149100" cy="4233675"/>
            <a:chOff x="0" y="0"/>
            <a:chExt cx="750671" cy="100920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50671" cy="1009208"/>
            </a:xfrm>
            <a:custGeom>
              <a:avLst/>
              <a:gdLst/>
              <a:ahLst/>
              <a:cxnLst/>
              <a:rect r="r" b="b" t="t" l="l"/>
              <a:pathLst>
                <a:path h="1009208" w="750671">
                  <a:moveTo>
                    <a:pt x="39335" y="0"/>
                  </a:moveTo>
                  <a:lnTo>
                    <a:pt x="711336" y="0"/>
                  </a:lnTo>
                  <a:cubicBezTo>
                    <a:pt x="721768" y="0"/>
                    <a:pt x="731774" y="4144"/>
                    <a:pt x="739150" y="11521"/>
                  </a:cubicBezTo>
                  <a:cubicBezTo>
                    <a:pt x="746527" y="18898"/>
                    <a:pt x="750671" y="28903"/>
                    <a:pt x="750671" y="39335"/>
                  </a:cubicBezTo>
                  <a:lnTo>
                    <a:pt x="750671" y="969873"/>
                  </a:lnTo>
                  <a:cubicBezTo>
                    <a:pt x="750671" y="991597"/>
                    <a:pt x="733060" y="1009208"/>
                    <a:pt x="711336" y="1009208"/>
                  </a:cubicBezTo>
                  <a:lnTo>
                    <a:pt x="39335" y="1009208"/>
                  </a:lnTo>
                  <a:cubicBezTo>
                    <a:pt x="17611" y="1009208"/>
                    <a:pt x="0" y="991597"/>
                    <a:pt x="0" y="969873"/>
                  </a:cubicBezTo>
                  <a:lnTo>
                    <a:pt x="0" y="39335"/>
                  </a:lnTo>
                  <a:cubicBezTo>
                    <a:pt x="0" y="17611"/>
                    <a:pt x="17611" y="0"/>
                    <a:pt x="39335" y="0"/>
                  </a:cubicBezTo>
                  <a:close/>
                </a:path>
              </a:pathLst>
            </a:custGeom>
            <a:blipFill>
              <a:blip r:embed="rId3"/>
              <a:stretch>
                <a:fillRect l="-70036" t="0" r="-70036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2357660" y="593013"/>
            <a:ext cx="5709569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 spc="165">
                <a:solidFill>
                  <a:srgbClr val="051838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RETENTION STRATEGY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90679" y="1379872"/>
            <a:ext cx="5355096" cy="5552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89"/>
              </a:lnSpc>
            </a:pPr>
            <a:r>
              <a:rPr lang="en-US" sz="2299" spc="140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Competitive Compensation Review:</a:t>
            </a:r>
          </a:p>
          <a:p>
            <a:pPr algn="l" marL="496569" indent="-248284" lvl="1">
              <a:lnSpc>
                <a:spcPts val="2989"/>
              </a:lnSpc>
              <a:buFont typeface="Arial"/>
              <a:buChar char="•"/>
            </a:pPr>
            <a:r>
              <a:rPr lang="en-US" sz="2299" spc="140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Action: </a:t>
            </a:r>
            <a:r>
              <a:rPr lang="en-US" sz="2299" spc="140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Conduct a salary benchmark study.</a:t>
            </a:r>
          </a:p>
          <a:p>
            <a:pPr algn="l" marL="496569" indent="-248284" lvl="1">
              <a:lnSpc>
                <a:spcPts val="2989"/>
              </a:lnSpc>
              <a:buFont typeface="Arial"/>
              <a:buChar char="•"/>
            </a:pPr>
            <a:r>
              <a:rPr lang="en-US" sz="2299" spc="140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Effectiveness:</a:t>
            </a:r>
            <a:r>
              <a:rPr lang="en-US" sz="2299" spc="140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 Aligns pay with industry standards, reducing turnover (Meng et al.).</a:t>
            </a:r>
          </a:p>
          <a:p>
            <a:pPr algn="l">
              <a:lnSpc>
                <a:spcPts val="2989"/>
              </a:lnSpc>
            </a:pPr>
            <a:r>
              <a:rPr lang="en-US" sz="2299" spc="140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Revamped Benefits Package:</a:t>
            </a:r>
          </a:p>
          <a:p>
            <a:pPr algn="l" marL="496569" indent="-248284" lvl="1">
              <a:lnSpc>
                <a:spcPts val="2989"/>
              </a:lnSpc>
              <a:buFont typeface="Arial"/>
              <a:buChar char="•"/>
            </a:pPr>
            <a:r>
              <a:rPr lang="en-US" sz="2299" spc="140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Action: </a:t>
            </a:r>
            <a:r>
              <a:rPr lang="en-US" sz="2299" spc="140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Introduce flexible, tailored benefits (e.g., remote work options).</a:t>
            </a:r>
          </a:p>
          <a:p>
            <a:pPr algn="l" marL="496569" indent="-248284" lvl="1">
              <a:lnSpc>
                <a:spcPts val="2989"/>
              </a:lnSpc>
              <a:buFont typeface="Arial"/>
              <a:buChar char="•"/>
            </a:pPr>
            <a:r>
              <a:rPr lang="en-US" sz="2299" spc="140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Effectiveness:</a:t>
            </a:r>
            <a:r>
              <a:rPr lang="en-US" sz="2299" spc="140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 Addresses diverse employee needs, improving satisfaction.</a:t>
            </a:r>
          </a:p>
          <a:p>
            <a:pPr algn="l">
              <a:lnSpc>
                <a:spcPts val="2989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7777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419478" y="731520"/>
            <a:ext cx="5106234" cy="5577863"/>
            <a:chOff x="0" y="0"/>
            <a:chExt cx="1891198" cy="20658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91198" cy="2065875"/>
            </a:xfrm>
            <a:custGeom>
              <a:avLst/>
              <a:gdLst/>
              <a:ahLst/>
              <a:cxnLst/>
              <a:rect r="r" b="b" t="t" l="l"/>
              <a:pathLst>
                <a:path h="2065875" w="1891198">
                  <a:moveTo>
                    <a:pt x="30323" y="0"/>
                  </a:moveTo>
                  <a:lnTo>
                    <a:pt x="1860874" y="0"/>
                  </a:lnTo>
                  <a:cubicBezTo>
                    <a:pt x="1868917" y="0"/>
                    <a:pt x="1876629" y="3195"/>
                    <a:pt x="1882316" y="8882"/>
                  </a:cubicBezTo>
                  <a:cubicBezTo>
                    <a:pt x="1888003" y="14568"/>
                    <a:pt x="1891198" y="22281"/>
                    <a:pt x="1891198" y="30323"/>
                  </a:cubicBezTo>
                  <a:lnTo>
                    <a:pt x="1891198" y="2035552"/>
                  </a:lnTo>
                  <a:cubicBezTo>
                    <a:pt x="1891198" y="2052299"/>
                    <a:pt x="1877621" y="2065875"/>
                    <a:pt x="1860874" y="2065875"/>
                  </a:cubicBezTo>
                  <a:lnTo>
                    <a:pt x="30323" y="2065875"/>
                  </a:lnTo>
                  <a:cubicBezTo>
                    <a:pt x="22281" y="2065875"/>
                    <a:pt x="14568" y="2062680"/>
                    <a:pt x="8882" y="2056994"/>
                  </a:cubicBezTo>
                  <a:cubicBezTo>
                    <a:pt x="3195" y="2051307"/>
                    <a:pt x="0" y="2043594"/>
                    <a:pt x="0" y="2035552"/>
                  </a:cubicBezTo>
                  <a:lnTo>
                    <a:pt x="0" y="30323"/>
                  </a:lnTo>
                  <a:cubicBezTo>
                    <a:pt x="0" y="22281"/>
                    <a:pt x="3195" y="14568"/>
                    <a:pt x="8882" y="8882"/>
                  </a:cubicBezTo>
                  <a:cubicBezTo>
                    <a:pt x="14568" y="3195"/>
                    <a:pt x="22281" y="0"/>
                    <a:pt x="30323" y="0"/>
                  </a:cubicBezTo>
                  <a:close/>
                </a:path>
              </a:pathLst>
            </a:custGeom>
            <a:solidFill>
              <a:srgbClr val="051838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9525"/>
              <a:ext cx="1891198" cy="2056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045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476333" y="2384132"/>
            <a:ext cx="3802575" cy="3925251"/>
            <a:chOff x="0" y="0"/>
            <a:chExt cx="828448" cy="85517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28448" cy="855175"/>
            </a:xfrm>
            <a:custGeom>
              <a:avLst/>
              <a:gdLst/>
              <a:ahLst/>
              <a:cxnLst/>
              <a:rect r="r" b="b" t="t" l="l"/>
              <a:pathLst>
                <a:path h="855175" w="828448">
                  <a:moveTo>
                    <a:pt x="32575" y="0"/>
                  </a:moveTo>
                  <a:lnTo>
                    <a:pt x="795872" y="0"/>
                  </a:lnTo>
                  <a:cubicBezTo>
                    <a:pt x="813863" y="0"/>
                    <a:pt x="828448" y="14585"/>
                    <a:pt x="828448" y="32575"/>
                  </a:cubicBezTo>
                  <a:lnTo>
                    <a:pt x="828448" y="822599"/>
                  </a:lnTo>
                  <a:cubicBezTo>
                    <a:pt x="828448" y="831239"/>
                    <a:pt x="825016" y="839524"/>
                    <a:pt x="818906" y="845633"/>
                  </a:cubicBezTo>
                  <a:cubicBezTo>
                    <a:pt x="812797" y="851742"/>
                    <a:pt x="804512" y="855175"/>
                    <a:pt x="795872" y="855175"/>
                  </a:cubicBezTo>
                  <a:lnTo>
                    <a:pt x="32575" y="855175"/>
                  </a:lnTo>
                  <a:cubicBezTo>
                    <a:pt x="14585" y="855175"/>
                    <a:pt x="0" y="840590"/>
                    <a:pt x="0" y="822599"/>
                  </a:cubicBezTo>
                  <a:lnTo>
                    <a:pt x="0" y="32575"/>
                  </a:lnTo>
                  <a:cubicBezTo>
                    <a:pt x="0" y="14585"/>
                    <a:pt x="14585" y="0"/>
                    <a:pt x="32575" y="0"/>
                  </a:cubicBezTo>
                  <a:close/>
                </a:path>
              </a:pathLst>
            </a:custGeom>
            <a:blipFill>
              <a:blip r:embed="rId3"/>
              <a:stretch>
                <a:fillRect l="-40171" t="0" r="-40171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476333" y="561183"/>
            <a:ext cx="3682127" cy="1316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9"/>
              </a:lnSpc>
            </a:pPr>
            <a:r>
              <a:rPr lang="en-US" sz="3000">
                <a:solidFill>
                  <a:srgbClr val="051838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BUILDING A STRONG CULTURE AND LEADERSHIP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34195" y="895373"/>
            <a:ext cx="4876800" cy="5414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0"/>
              </a:lnSpc>
            </a:pPr>
            <a:r>
              <a:rPr lang="en-US" sz="1900" spc="167">
                <a:solidFill>
                  <a:srgbClr val="FCFCFC"/>
                </a:solidFill>
                <a:latin typeface="Hero Bold"/>
                <a:ea typeface="Hero Bold"/>
                <a:cs typeface="Hero Bold"/>
                <a:sym typeface="Hero Bold"/>
              </a:rPr>
              <a:t>Fostering a Collaborative Culture:</a:t>
            </a:r>
          </a:p>
          <a:p>
            <a:pPr algn="l" marL="410211" indent="-205106" lvl="1">
              <a:lnSpc>
                <a:spcPts val="2850"/>
              </a:lnSpc>
              <a:buFont typeface="Arial"/>
              <a:buChar char="•"/>
            </a:pPr>
            <a:r>
              <a:rPr lang="en-US" sz="1900" spc="167">
                <a:solidFill>
                  <a:srgbClr val="FCFCFC"/>
                </a:solidFill>
                <a:latin typeface="Hero Bold"/>
                <a:ea typeface="Hero Bold"/>
                <a:cs typeface="Hero Bold"/>
                <a:sym typeface="Hero Bold"/>
              </a:rPr>
              <a:t>Action:</a:t>
            </a:r>
            <a:r>
              <a:rPr lang="en-US" sz="1900" spc="167">
                <a:solidFill>
                  <a:srgbClr val="FCFCFC"/>
                </a:solidFill>
                <a:latin typeface="Hero"/>
                <a:ea typeface="Hero"/>
                <a:cs typeface="Hero"/>
                <a:sym typeface="Hero"/>
              </a:rPr>
              <a:t> Implement regular team-building activities and feedback sessions (Paulus et al.).</a:t>
            </a:r>
          </a:p>
          <a:p>
            <a:pPr algn="l" marL="410211" indent="-205106" lvl="1">
              <a:lnSpc>
                <a:spcPts val="2850"/>
              </a:lnSpc>
              <a:buFont typeface="Arial"/>
              <a:buChar char="•"/>
            </a:pPr>
            <a:r>
              <a:rPr lang="en-US" sz="1900" spc="167">
                <a:solidFill>
                  <a:srgbClr val="FCFCFC"/>
                </a:solidFill>
                <a:latin typeface="Hero Bold"/>
                <a:ea typeface="Hero Bold"/>
                <a:cs typeface="Hero Bold"/>
                <a:sym typeface="Hero Bold"/>
              </a:rPr>
              <a:t>Effectiveness: </a:t>
            </a:r>
            <a:r>
              <a:rPr lang="en-US" sz="1900" spc="167">
                <a:solidFill>
                  <a:srgbClr val="FCFCFC"/>
                </a:solidFill>
                <a:latin typeface="Hero"/>
                <a:ea typeface="Hero"/>
                <a:cs typeface="Hero"/>
                <a:sym typeface="Hero"/>
              </a:rPr>
              <a:t>Enhances sense of belonging and overall morale.</a:t>
            </a:r>
          </a:p>
          <a:p>
            <a:pPr algn="l">
              <a:lnSpc>
                <a:spcPts val="2850"/>
              </a:lnSpc>
            </a:pPr>
            <a:r>
              <a:rPr lang="en-US" sz="1900" spc="167">
                <a:solidFill>
                  <a:srgbClr val="FCFCFC"/>
                </a:solidFill>
                <a:latin typeface="Hero Bold"/>
                <a:ea typeface="Hero Bold"/>
                <a:cs typeface="Hero Bold"/>
                <a:sym typeface="Hero Bold"/>
              </a:rPr>
              <a:t>Leadership Development:</a:t>
            </a:r>
          </a:p>
          <a:p>
            <a:pPr algn="l" marL="410211" indent="-205106" lvl="1">
              <a:lnSpc>
                <a:spcPts val="2850"/>
              </a:lnSpc>
              <a:buFont typeface="Arial"/>
              <a:buChar char="•"/>
            </a:pPr>
            <a:r>
              <a:rPr lang="en-US" sz="1900" spc="167">
                <a:solidFill>
                  <a:srgbClr val="FCFCFC"/>
                </a:solidFill>
                <a:latin typeface="Hero Bold"/>
                <a:ea typeface="Hero Bold"/>
                <a:cs typeface="Hero Bold"/>
                <a:sym typeface="Hero Bold"/>
              </a:rPr>
              <a:t>Action: </a:t>
            </a:r>
            <a:r>
              <a:rPr lang="en-US" sz="1900" spc="167">
                <a:solidFill>
                  <a:srgbClr val="FCFCFC"/>
                </a:solidFill>
                <a:latin typeface="Hero"/>
                <a:ea typeface="Hero"/>
                <a:cs typeface="Hero"/>
                <a:sym typeface="Hero"/>
              </a:rPr>
              <a:t>Provide ongoing leadership training for managers.</a:t>
            </a:r>
          </a:p>
          <a:p>
            <a:pPr algn="l" marL="410211" indent="-205106" lvl="1">
              <a:lnSpc>
                <a:spcPts val="2850"/>
              </a:lnSpc>
              <a:buFont typeface="Arial"/>
              <a:buChar char="•"/>
            </a:pPr>
            <a:r>
              <a:rPr lang="en-US" sz="1900" spc="167">
                <a:solidFill>
                  <a:srgbClr val="FCFCFC"/>
                </a:solidFill>
                <a:latin typeface="Hero Bold"/>
                <a:ea typeface="Hero Bold"/>
                <a:cs typeface="Hero Bold"/>
                <a:sym typeface="Hero Bold"/>
              </a:rPr>
              <a:t>Effectiveness: </a:t>
            </a:r>
            <a:r>
              <a:rPr lang="en-US" sz="1900" spc="167">
                <a:solidFill>
                  <a:srgbClr val="FCFCFC"/>
                </a:solidFill>
                <a:latin typeface="Hero"/>
                <a:ea typeface="Hero"/>
                <a:cs typeface="Hero"/>
                <a:sym typeface="Hero"/>
              </a:rPr>
              <a:t>Strong leadership reduces turnover and boosts engagement.</a:t>
            </a:r>
          </a:p>
          <a:p>
            <a:pPr algn="l">
              <a:lnSpc>
                <a:spcPts val="2850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46749" y="810272"/>
            <a:ext cx="5233591" cy="6288054"/>
            <a:chOff x="0" y="0"/>
            <a:chExt cx="1938367" cy="232890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38367" cy="2328909"/>
            </a:xfrm>
            <a:custGeom>
              <a:avLst/>
              <a:gdLst/>
              <a:ahLst/>
              <a:cxnLst/>
              <a:rect r="r" b="b" t="t" l="l"/>
              <a:pathLst>
                <a:path h="2328909" w="1938367">
                  <a:moveTo>
                    <a:pt x="53254" y="0"/>
                  </a:moveTo>
                  <a:lnTo>
                    <a:pt x="1885113" y="0"/>
                  </a:lnTo>
                  <a:cubicBezTo>
                    <a:pt x="1914525" y="0"/>
                    <a:pt x="1938367" y="23843"/>
                    <a:pt x="1938367" y="53254"/>
                  </a:cubicBezTo>
                  <a:lnTo>
                    <a:pt x="1938367" y="2275655"/>
                  </a:lnTo>
                  <a:cubicBezTo>
                    <a:pt x="1938367" y="2305066"/>
                    <a:pt x="1914525" y="2328909"/>
                    <a:pt x="1885113" y="2328909"/>
                  </a:cubicBezTo>
                  <a:lnTo>
                    <a:pt x="53254" y="2328909"/>
                  </a:lnTo>
                  <a:cubicBezTo>
                    <a:pt x="23843" y="2328909"/>
                    <a:pt x="0" y="2305066"/>
                    <a:pt x="0" y="2275655"/>
                  </a:cubicBezTo>
                  <a:lnTo>
                    <a:pt x="0" y="53254"/>
                  </a:lnTo>
                  <a:cubicBezTo>
                    <a:pt x="0" y="23843"/>
                    <a:pt x="23843" y="0"/>
                    <a:pt x="53254" y="0"/>
                  </a:cubicBezTo>
                  <a:close/>
                </a:path>
              </a:pathLst>
            </a:custGeom>
            <a:solidFill>
              <a:srgbClr val="051838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9525"/>
              <a:ext cx="1938367" cy="23193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045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5659019" y="1486549"/>
            <a:ext cx="4094581" cy="4871761"/>
            <a:chOff x="0" y="0"/>
            <a:chExt cx="892066" cy="106138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92066" cy="1061386"/>
            </a:xfrm>
            <a:custGeom>
              <a:avLst/>
              <a:gdLst/>
              <a:ahLst/>
              <a:cxnLst/>
              <a:rect r="r" b="b" t="t" l="l"/>
              <a:pathLst>
                <a:path h="1061386" w="892066">
                  <a:moveTo>
                    <a:pt x="30252" y="0"/>
                  </a:moveTo>
                  <a:lnTo>
                    <a:pt x="861813" y="0"/>
                  </a:lnTo>
                  <a:cubicBezTo>
                    <a:pt x="878521" y="0"/>
                    <a:pt x="892066" y="13544"/>
                    <a:pt x="892066" y="30252"/>
                  </a:cubicBezTo>
                  <a:lnTo>
                    <a:pt x="892066" y="1031133"/>
                  </a:lnTo>
                  <a:cubicBezTo>
                    <a:pt x="892066" y="1047841"/>
                    <a:pt x="878521" y="1061386"/>
                    <a:pt x="861813" y="1061386"/>
                  </a:cubicBezTo>
                  <a:lnTo>
                    <a:pt x="30252" y="1061386"/>
                  </a:lnTo>
                  <a:cubicBezTo>
                    <a:pt x="13544" y="1061386"/>
                    <a:pt x="0" y="1047841"/>
                    <a:pt x="0" y="1031133"/>
                  </a:cubicBezTo>
                  <a:lnTo>
                    <a:pt x="0" y="30252"/>
                  </a:lnTo>
                  <a:cubicBezTo>
                    <a:pt x="0" y="13544"/>
                    <a:pt x="13544" y="0"/>
                    <a:pt x="30252" y="0"/>
                  </a:cubicBezTo>
                  <a:close/>
                </a:path>
              </a:pathLst>
            </a:custGeom>
            <a:blipFill>
              <a:blip r:embed="rId3"/>
              <a:stretch>
                <a:fillRect l="-24288" t="0" r="-24288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563401" y="331470"/>
            <a:ext cx="5455998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 spc="-89">
                <a:solidFill>
                  <a:srgbClr val="051838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HIRING STRATEGIES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13884" y="946785"/>
            <a:ext cx="4899321" cy="6322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000" spc="78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Hiring Strategy</a:t>
            </a:r>
          </a:p>
          <a:p>
            <a:pPr algn="l" marL="431801" indent="-215900" lvl="1">
              <a:lnSpc>
                <a:spcPts val="2640"/>
              </a:lnSpc>
              <a:buFont typeface="Arial"/>
              <a:buChar char="•"/>
            </a:pPr>
            <a:r>
              <a:rPr lang="en-US" sz="2000" spc="78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Position Focus:</a:t>
            </a:r>
            <a:r>
              <a:rPr lang="en-US" sz="2000" spc="78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 Senior Software Engineer</a:t>
            </a:r>
          </a:p>
          <a:p>
            <a:pPr algn="l" marL="431801" indent="-215900" lvl="1">
              <a:lnSpc>
                <a:spcPts val="2640"/>
              </a:lnSpc>
              <a:buFont typeface="Arial"/>
              <a:buChar char="•"/>
            </a:pPr>
            <a:r>
              <a:rPr lang="en-US" sz="2000" spc="78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En</a:t>
            </a:r>
            <a:r>
              <a:rPr lang="en-US" sz="2000" spc="78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hanced Job Advertising:</a:t>
            </a:r>
          </a:p>
          <a:p>
            <a:pPr algn="l" marL="863601" indent="-287867" lvl="2">
              <a:lnSpc>
                <a:spcPts val="2640"/>
              </a:lnSpc>
              <a:buFont typeface="Arial"/>
              <a:buChar char="⚬"/>
            </a:pPr>
            <a:r>
              <a:rPr lang="en-US" sz="2000" spc="78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Action: </a:t>
            </a:r>
            <a:r>
              <a:rPr lang="en-US" sz="2000" spc="78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Utilize specialized job boards and social media.</a:t>
            </a:r>
          </a:p>
          <a:p>
            <a:pPr algn="l" marL="863601" indent="-287867" lvl="2">
              <a:lnSpc>
                <a:spcPts val="2640"/>
              </a:lnSpc>
              <a:buFont typeface="Arial"/>
              <a:buChar char="⚬"/>
            </a:pPr>
            <a:r>
              <a:rPr lang="en-US" sz="2000" spc="78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Data: </a:t>
            </a:r>
            <a:r>
              <a:rPr lang="en-US" sz="2000" spc="78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Specialized job boards increase application quality by 25%.</a:t>
            </a:r>
          </a:p>
          <a:p>
            <a:pPr algn="l" marL="863601" indent="-287867" lvl="2">
              <a:lnSpc>
                <a:spcPts val="2640"/>
              </a:lnSpc>
              <a:buFont typeface="Arial"/>
              <a:buChar char="⚬"/>
            </a:pPr>
            <a:r>
              <a:rPr lang="en-US" sz="2000" spc="78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Assumption:</a:t>
            </a:r>
            <a:r>
              <a:rPr lang="en-US" sz="2000" spc="78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 Target candidates with 5+ years of experience.</a:t>
            </a:r>
          </a:p>
          <a:p>
            <a:pPr algn="l">
              <a:lnSpc>
                <a:spcPts val="2640"/>
              </a:lnSpc>
            </a:pPr>
            <a:r>
              <a:rPr lang="en-US" sz="2000" spc="78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Competitive Offer Packages:</a:t>
            </a:r>
          </a:p>
          <a:p>
            <a:pPr algn="l" marL="863601" indent="-287867" lvl="2">
              <a:lnSpc>
                <a:spcPts val="2640"/>
              </a:lnSpc>
              <a:buFont typeface="Arial"/>
              <a:buChar char="⚬"/>
            </a:pPr>
            <a:r>
              <a:rPr lang="en-US" sz="2000" spc="78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Action: </a:t>
            </a:r>
            <a:r>
              <a:rPr lang="en-US" sz="2000" spc="78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Provide signing bonuses and career development opportunities.</a:t>
            </a:r>
          </a:p>
          <a:p>
            <a:pPr algn="l" marL="863601" indent="-287867" lvl="2">
              <a:lnSpc>
                <a:spcPts val="2640"/>
              </a:lnSpc>
              <a:buFont typeface="Arial"/>
              <a:buChar char="⚬"/>
            </a:pPr>
            <a:r>
              <a:rPr lang="en-US" sz="2000" spc="78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Effectiveness:</a:t>
            </a:r>
            <a:r>
              <a:rPr lang="en-US" sz="2000" spc="78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 Attracts top candidates in a competitive market.</a:t>
            </a:r>
          </a:p>
          <a:p>
            <a:pPr algn="l">
              <a:lnSpc>
                <a:spcPts val="2640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7777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-313802"/>
            <a:ext cx="9753600" cy="1677544"/>
            <a:chOff x="0" y="0"/>
            <a:chExt cx="3612444" cy="62131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2445" cy="621313"/>
            </a:xfrm>
            <a:custGeom>
              <a:avLst/>
              <a:gdLst/>
              <a:ahLst/>
              <a:cxnLst/>
              <a:rect r="r" b="b" t="t" l="l"/>
              <a:pathLst>
                <a:path h="621313" w="3612445">
                  <a:moveTo>
                    <a:pt x="28575" y="0"/>
                  </a:moveTo>
                  <a:lnTo>
                    <a:pt x="3583870" y="0"/>
                  </a:lnTo>
                  <a:cubicBezTo>
                    <a:pt x="3591448" y="0"/>
                    <a:pt x="3598716" y="3011"/>
                    <a:pt x="3604075" y="8369"/>
                  </a:cubicBezTo>
                  <a:cubicBezTo>
                    <a:pt x="3609434" y="13728"/>
                    <a:pt x="3612445" y="20996"/>
                    <a:pt x="3612445" y="28575"/>
                  </a:cubicBezTo>
                  <a:lnTo>
                    <a:pt x="3612445" y="592738"/>
                  </a:lnTo>
                  <a:cubicBezTo>
                    <a:pt x="3612445" y="608519"/>
                    <a:pt x="3599651" y="621313"/>
                    <a:pt x="3583870" y="621313"/>
                  </a:cubicBezTo>
                  <a:lnTo>
                    <a:pt x="28575" y="621313"/>
                  </a:lnTo>
                  <a:cubicBezTo>
                    <a:pt x="20996" y="621313"/>
                    <a:pt x="13728" y="618302"/>
                    <a:pt x="8369" y="612943"/>
                  </a:cubicBezTo>
                  <a:cubicBezTo>
                    <a:pt x="3011" y="607584"/>
                    <a:pt x="0" y="600316"/>
                    <a:pt x="0" y="592738"/>
                  </a:cubicBezTo>
                  <a:lnTo>
                    <a:pt x="0" y="28575"/>
                  </a:lnTo>
                  <a:cubicBezTo>
                    <a:pt x="0" y="12793"/>
                    <a:pt x="12793" y="0"/>
                    <a:pt x="28575" y="0"/>
                  </a:cubicBezTo>
                  <a:close/>
                </a:path>
              </a:pathLst>
            </a:custGeom>
            <a:solidFill>
              <a:srgbClr val="051838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9525"/>
              <a:ext cx="3612444" cy="6117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045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534210" y="592803"/>
            <a:ext cx="6685181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spc="-89">
                <a:solidFill>
                  <a:srgbClr val="FCFCFC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PERFORMANCE MEASUREMENT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68523" y="1933508"/>
            <a:ext cx="7050868" cy="4354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399">
                <a:solidFill>
                  <a:srgbClr val="051838"/>
                </a:solidFill>
                <a:latin typeface="Hero Bold"/>
                <a:ea typeface="Hero Bold"/>
                <a:cs typeface="Hero Bold"/>
                <a:sym typeface="Hero Bold"/>
              </a:rPr>
              <a:t>Key Metrics:</a:t>
            </a:r>
          </a:p>
          <a:p>
            <a:pPr algn="l" marL="518158" indent="-259079" lvl="1">
              <a:lnSpc>
                <a:spcPts val="2639"/>
              </a:lnSpc>
              <a:buFont typeface="Arial"/>
              <a:buChar char="•"/>
            </a:pPr>
            <a:r>
              <a:rPr lang="en-US" sz="2399">
                <a:solidFill>
                  <a:srgbClr val="051838"/>
                </a:solidFill>
                <a:latin typeface="Hero Bold"/>
                <a:ea typeface="Hero Bold"/>
                <a:cs typeface="Hero Bold"/>
                <a:sym typeface="Hero Bold"/>
              </a:rPr>
              <a:t>Employee Retention Rate:</a:t>
            </a:r>
            <a:r>
              <a:rPr lang="en-US" sz="2399">
                <a:solidFill>
                  <a:srgbClr val="051838"/>
                </a:solidFill>
                <a:latin typeface="Hero"/>
                <a:ea typeface="Hero"/>
                <a:cs typeface="Hero"/>
                <a:sym typeface="Hero"/>
              </a:rPr>
              <a:t> Monitor turnover rates post-implementation.</a:t>
            </a:r>
          </a:p>
          <a:p>
            <a:pPr algn="l" marL="518158" indent="-259079" lvl="1">
              <a:lnSpc>
                <a:spcPts val="2639"/>
              </a:lnSpc>
              <a:buFont typeface="Arial"/>
              <a:buChar char="•"/>
            </a:pPr>
            <a:r>
              <a:rPr lang="en-US" sz="2399">
                <a:solidFill>
                  <a:srgbClr val="051838"/>
                </a:solidFill>
                <a:latin typeface="Hero Bold"/>
                <a:ea typeface="Hero Bold"/>
                <a:cs typeface="Hero Bold"/>
                <a:sym typeface="Hero Bold"/>
              </a:rPr>
              <a:t>Employee Engagement Scores:</a:t>
            </a:r>
            <a:r>
              <a:rPr lang="en-US" sz="2399">
                <a:solidFill>
                  <a:srgbClr val="051838"/>
                </a:solidFill>
                <a:latin typeface="Hero"/>
                <a:ea typeface="Hero"/>
                <a:cs typeface="Hero"/>
                <a:sym typeface="Hero"/>
              </a:rPr>
              <a:t> Conduct regular pulse surveys.</a:t>
            </a:r>
          </a:p>
          <a:p>
            <a:pPr algn="l" marL="518158" indent="-259079" lvl="1">
              <a:lnSpc>
                <a:spcPts val="2639"/>
              </a:lnSpc>
              <a:buFont typeface="Arial"/>
              <a:buChar char="•"/>
            </a:pPr>
            <a:r>
              <a:rPr lang="en-US" sz="2399">
                <a:solidFill>
                  <a:srgbClr val="051838"/>
                </a:solidFill>
                <a:latin typeface="Hero Bold"/>
                <a:ea typeface="Hero Bold"/>
                <a:cs typeface="Hero Bold"/>
                <a:sym typeface="Hero Bold"/>
              </a:rPr>
              <a:t>Productivity: </a:t>
            </a:r>
            <a:r>
              <a:rPr lang="en-US" sz="2399">
                <a:solidFill>
                  <a:srgbClr val="051838"/>
                </a:solidFill>
                <a:latin typeface="Hero"/>
                <a:ea typeface="Hero"/>
                <a:cs typeface="Hero"/>
                <a:sym typeface="Hero"/>
              </a:rPr>
              <a:t>Track improvements in key deliverables.</a:t>
            </a:r>
          </a:p>
          <a:p>
            <a:pPr algn="l">
              <a:lnSpc>
                <a:spcPts val="2639"/>
              </a:lnSpc>
            </a:pPr>
            <a:r>
              <a:rPr lang="en-US" sz="2399">
                <a:solidFill>
                  <a:srgbClr val="051838"/>
                </a:solidFill>
                <a:latin typeface="Hero Bold"/>
                <a:ea typeface="Hero Bold"/>
                <a:cs typeface="Hero Bold"/>
                <a:sym typeface="Hero Bold"/>
              </a:rPr>
              <a:t>Standards:</a:t>
            </a:r>
          </a:p>
          <a:p>
            <a:pPr algn="l" marL="518158" indent="-259079" lvl="1">
              <a:lnSpc>
                <a:spcPts val="2639"/>
              </a:lnSpc>
              <a:buFont typeface="Arial"/>
              <a:buChar char="•"/>
            </a:pPr>
            <a:r>
              <a:rPr lang="en-US" sz="2399">
                <a:solidFill>
                  <a:srgbClr val="051838"/>
                </a:solidFill>
                <a:latin typeface="Hero"/>
                <a:ea typeface="Hero"/>
                <a:cs typeface="Hero"/>
                <a:sym typeface="Hero"/>
              </a:rPr>
              <a:t>Set clear goals aligned with organizational values.</a:t>
            </a:r>
          </a:p>
          <a:p>
            <a:pPr algn="l" marL="518158" indent="-259079" lvl="1">
              <a:lnSpc>
                <a:spcPts val="2639"/>
              </a:lnSpc>
              <a:buFont typeface="Arial"/>
              <a:buChar char="•"/>
            </a:pPr>
            <a:r>
              <a:rPr lang="en-US" sz="2399">
                <a:solidFill>
                  <a:srgbClr val="051838"/>
                </a:solidFill>
                <a:latin typeface="Hero"/>
                <a:ea typeface="Hero"/>
                <a:cs typeface="Hero"/>
                <a:sym typeface="Hero"/>
              </a:rPr>
              <a:t>Conduct regular performance reviews and provide constructive feedback.</a:t>
            </a:r>
          </a:p>
          <a:p>
            <a:pPr algn="l">
              <a:lnSpc>
                <a:spcPts val="2639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7777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466287" y="331470"/>
            <a:ext cx="4679767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spc="-89">
                <a:solidFill>
                  <a:srgbClr val="051838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WORKS CITED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31520" y="923931"/>
            <a:ext cx="7725787" cy="5826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200"/>
              </a:lnSpc>
              <a:buFont typeface="Arial"/>
              <a:buChar char="•"/>
            </a:pPr>
            <a:r>
              <a:rPr lang="en-US" sz="2000">
                <a:solidFill>
                  <a:srgbClr val="051838"/>
                </a:solidFill>
                <a:latin typeface="Hero"/>
                <a:ea typeface="Hero"/>
                <a:cs typeface="Hero"/>
                <a:sym typeface="Hero"/>
              </a:rPr>
              <a:t>Al-Suraihi, Walid Abdullah, et al. “Employee Turnover: Causes, Importance and Retention Strategies.” European Journal of Business Management and Research, vol. 6, no. 3, June 2021, pp. 1–10. https://doi.org/10.24018/ejbmr.2021.6.3.893.</a:t>
            </a:r>
          </a:p>
          <a:p>
            <a:pPr algn="l" marL="431801" indent="-215900" lvl="1">
              <a:lnSpc>
                <a:spcPts val="2200"/>
              </a:lnSpc>
              <a:buFont typeface="Arial"/>
              <a:buChar char="•"/>
            </a:pPr>
            <a:r>
              <a:rPr lang="en-US" sz="2000">
                <a:solidFill>
                  <a:srgbClr val="051838"/>
                </a:solidFill>
                <a:latin typeface="Hero"/>
                <a:ea typeface="Hero"/>
                <a:cs typeface="Hero"/>
                <a:sym typeface="Hero"/>
              </a:rPr>
              <a:t>Das, Bidisha Lahkar. “Employee Retention: A Review of Literature.” IOSR Journal of Business and Management, vol. 14, no. 2, Jan. 2013, pp. 08–16. https://doi.org/10.9790/487x-1420816.</a:t>
            </a:r>
          </a:p>
          <a:p>
            <a:pPr algn="l" marL="431801" indent="-215900" lvl="1">
              <a:lnSpc>
                <a:spcPts val="2200"/>
              </a:lnSpc>
              <a:buFont typeface="Arial"/>
              <a:buChar char="•"/>
            </a:pPr>
            <a:r>
              <a:rPr lang="en-US" sz="2000">
                <a:solidFill>
                  <a:srgbClr val="051838"/>
                </a:solidFill>
                <a:latin typeface="Hero"/>
                <a:ea typeface="Hero"/>
                <a:cs typeface="Hero"/>
                <a:sym typeface="Hero"/>
              </a:rPr>
              <a:t>Meng, Qingxin, et al. “Intelligent Salary Benchmarking for Talent Recruitment: A Holistic Matrix Factorization Approach.” IEEE International Conference on Data Mining (ICDM), Nov. 2018, https://doi.org/10.1109/icdm.2018.00049.</a:t>
            </a:r>
          </a:p>
          <a:p>
            <a:pPr algn="l" marL="431801" indent="-215900" lvl="1">
              <a:lnSpc>
                <a:spcPts val="2200"/>
              </a:lnSpc>
              <a:buFont typeface="Arial"/>
              <a:buChar char="•"/>
            </a:pPr>
            <a:r>
              <a:rPr lang="en-US" sz="2000">
                <a:solidFill>
                  <a:srgbClr val="051838"/>
                </a:solidFill>
                <a:latin typeface="Hero"/>
                <a:ea typeface="Hero"/>
                <a:cs typeface="Hero"/>
                <a:sym typeface="Hero"/>
              </a:rPr>
              <a:t>Paulus, Paul B., et al. “Enhancing Collaborative Ideation in Organizations.” Frontiers in Psychology, vol. 9, Oct. 2018, https://doi.org/10.3389/fpsyg.2018.02024.</a:t>
            </a:r>
          </a:p>
          <a:p>
            <a:pPr algn="l" marL="431801" indent="-215900" lvl="1">
              <a:lnSpc>
                <a:spcPts val="2200"/>
              </a:lnSpc>
              <a:buFont typeface="Arial"/>
              <a:buChar char="•"/>
            </a:pPr>
            <a:r>
              <a:rPr lang="en-US" sz="2000">
                <a:solidFill>
                  <a:srgbClr val="051838"/>
                </a:solidFill>
                <a:latin typeface="Hero"/>
                <a:ea typeface="Hero"/>
                <a:cs typeface="Hero"/>
                <a:sym typeface="Hero"/>
              </a:rPr>
              <a:t>Xuecheng, Wei, et al. “Factors Affecting Employee’s Retention: Integration of Situational Leadership With Social Exchange Theory.” Frontiers in Psychology, vol. 13, July 2022, https://doi.org/10.3389/fpsyg.2022.872105.</a:t>
            </a:r>
          </a:p>
          <a:p>
            <a:pPr algn="l">
              <a:lnSpc>
                <a:spcPts val="220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DAGPNpLJ9JU</dc:identifier>
  <dcterms:modified xsi:type="dcterms:W3CDTF">2011-08-01T06:04:30Z</dcterms:modified>
  <cp:revision>1</cp:revision>
  <dc:title>Finance Report</dc:title>
</cp:coreProperties>
</file>